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0693400" cy="7562850"/>
  <p:notesSz cx="14355763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52F94F-BCFE-4310-BC46-29447142C419}" v="16" dt="2026-07-10T16:50:30.24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60" y="-214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elwa Mabuntane" userId="deb0646e-de13-4dd8-9ade-3d4ab43166ed" providerId="ADAL" clId="{BB18D7D3-E283-4D8E-B8BC-88FCE27DCEC0}"/>
    <pc:docChg chg="undo custSel modSld">
      <pc:chgData name="Lindelwa Mabuntane" userId="deb0646e-de13-4dd8-9ade-3d4ab43166ed" providerId="ADAL" clId="{BB18D7D3-E283-4D8E-B8BC-88FCE27DCEC0}" dt="2026-07-10T16:51:36.055" v="722" actId="14100"/>
      <pc:docMkLst>
        <pc:docMk/>
      </pc:docMkLst>
      <pc:sldChg chg="addSp delSp modSp mod">
        <pc:chgData name="Lindelwa Mabuntane" userId="deb0646e-de13-4dd8-9ade-3d4ab43166ed" providerId="ADAL" clId="{BB18D7D3-E283-4D8E-B8BC-88FCE27DCEC0}" dt="2026-07-10T16:51:36.055" v="722" actId="14100"/>
        <pc:sldMkLst>
          <pc:docMk/>
          <pc:sldMk cId="0" sldId="256"/>
        </pc:sldMkLst>
        <pc:spChg chg="mod">
          <ac:chgData name="Lindelwa Mabuntane" userId="deb0646e-de13-4dd8-9ade-3d4ab43166ed" providerId="ADAL" clId="{BB18D7D3-E283-4D8E-B8BC-88FCE27DCEC0}" dt="2026-07-10T16:12:08.256" v="536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6:12:20.658" v="537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6:51:23.198" v="721" actId="1076"/>
          <ac:spMkLst>
            <pc:docMk/>
            <pc:sldMk cId="0" sldId="256"/>
            <ac:spMk id="26" creationId="{00000000-0000-0000-0000-000000000000}"/>
          </ac:spMkLst>
        </pc:spChg>
        <pc:spChg chg="del mod">
          <ac:chgData name="Lindelwa Mabuntane" userId="deb0646e-de13-4dd8-9ade-3d4ab43166ed" providerId="ADAL" clId="{BB18D7D3-E283-4D8E-B8BC-88FCE27DCEC0}" dt="2026-07-10T16:03:36.567" v="157" actId="478"/>
          <ac:spMkLst>
            <pc:docMk/>
            <pc:sldMk cId="0" sldId="256"/>
            <ac:spMk id="71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6:04:59.258" v="219" actId="205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Lindelwa Mabuntane" userId="deb0646e-de13-4dd8-9ade-3d4ab43166ed" providerId="ADAL" clId="{BB18D7D3-E283-4D8E-B8BC-88FCE27DCEC0}" dt="2026-07-10T16:02:17.921" v="136" actId="20577"/>
          <ac:spMkLst>
            <pc:docMk/>
            <pc:sldMk cId="0" sldId="256"/>
            <ac:spMk id="84" creationId="{00000000-0000-0000-0000-000000000000}"/>
          </ac:spMkLst>
        </pc:spChg>
        <pc:spChg chg="add mod">
          <ac:chgData name="Lindelwa Mabuntane" userId="deb0646e-de13-4dd8-9ade-3d4ab43166ed" providerId="ADAL" clId="{BB18D7D3-E283-4D8E-B8BC-88FCE27DCEC0}" dt="2026-07-10T16:51:36.055" v="722" actId="14100"/>
          <ac:spMkLst>
            <pc:docMk/>
            <pc:sldMk cId="0" sldId="256"/>
            <ac:spMk id="91" creationId="{F02DAE4A-827A-8A80-AE2F-A42DA09D1FD7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93" creationId="{A479129B-1459-E278-2B67-FFCF46769F8E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94" creationId="{E1B7DE59-10F3-0135-4BDC-5D2CC8D7B1EF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95" creationId="{85278489-C72A-E7B9-98FB-D4395A76587A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96" creationId="{DF25B489-DBE6-588A-09DF-E79A4B092C38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97" creationId="{E630E438-833E-EEEB-013B-D03F3F1C90A0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98" creationId="{3E333D72-43A8-6E78-0164-080DD952CE51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100" creationId="{89245A19-05D6-8E54-EFFA-B7043D4B1B5F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102" creationId="{4FB13620-E59C-D5DC-873D-BE0D473D720B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104" creationId="{31068A4F-3B36-49BC-503A-63CE9365AC59}"/>
          </ac:spMkLst>
        </pc:spChg>
        <pc:spChg chg="mod">
          <ac:chgData name="Lindelwa Mabuntane" userId="deb0646e-de13-4dd8-9ade-3d4ab43166ed" providerId="ADAL" clId="{BB18D7D3-E283-4D8E-B8BC-88FCE27DCEC0}" dt="2026-07-10T15:53:44.629" v="1"/>
          <ac:spMkLst>
            <pc:docMk/>
            <pc:sldMk cId="0" sldId="256"/>
            <ac:spMk id="105" creationId="{FFCE39F7-8950-6A87-DF8B-30C2E7286E58}"/>
          </ac:spMkLst>
        </pc:spChg>
        <pc:spChg chg="add mod">
          <ac:chgData name="Lindelwa Mabuntane" userId="deb0646e-de13-4dd8-9ade-3d4ab43166ed" providerId="ADAL" clId="{BB18D7D3-E283-4D8E-B8BC-88FCE27DCEC0}" dt="2026-07-10T15:54:12.217" v="2"/>
          <ac:spMkLst>
            <pc:docMk/>
            <pc:sldMk cId="0" sldId="256"/>
            <ac:spMk id="106" creationId="{740D44D3-ED26-7A14-7584-00BFFE2F699B}"/>
          </ac:spMkLst>
        </pc:spChg>
        <pc:spChg chg="add mod">
          <ac:chgData name="Lindelwa Mabuntane" userId="deb0646e-de13-4dd8-9ade-3d4ab43166ed" providerId="ADAL" clId="{BB18D7D3-E283-4D8E-B8BC-88FCE27DCEC0}" dt="2026-07-10T16:40:57.549" v="710" actId="14100"/>
          <ac:spMkLst>
            <pc:docMk/>
            <pc:sldMk cId="0" sldId="256"/>
            <ac:spMk id="107" creationId="{9C9D8E0B-1768-F244-BA1A-B9C1DBF03E98}"/>
          </ac:spMkLst>
        </pc:spChg>
        <pc:spChg chg="add mod">
          <ac:chgData name="Lindelwa Mabuntane" userId="deb0646e-de13-4dd8-9ade-3d4ab43166ed" providerId="ADAL" clId="{BB18D7D3-E283-4D8E-B8BC-88FCE27DCEC0}" dt="2026-07-10T16:41:24.513" v="711" actId="20577"/>
          <ac:spMkLst>
            <pc:docMk/>
            <pc:sldMk cId="0" sldId="256"/>
            <ac:spMk id="108" creationId="{99FD2ADA-74EF-6D8E-44F5-6B3420CA4CAF}"/>
          </ac:spMkLst>
        </pc:spChg>
        <pc:spChg chg="add mod">
          <ac:chgData name="Lindelwa Mabuntane" userId="deb0646e-de13-4dd8-9ade-3d4ab43166ed" providerId="ADAL" clId="{BB18D7D3-E283-4D8E-B8BC-88FCE27DCEC0}" dt="2026-07-10T15:55:49.430" v="37" actId="1037"/>
          <ac:spMkLst>
            <pc:docMk/>
            <pc:sldMk cId="0" sldId="256"/>
            <ac:spMk id="109" creationId="{DCAAA8EC-776C-DE78-382F-8422018D02C0}"/>
          </ac:spMkLst>
        </pc:spChg>
        <pc:spChg chg="add mod">
          <ac:chgData name="Lindelwa Mabuntane" userId="deb0646e-de13-4dd8-9ade-3d4ab43166ed" providerId="ADAL" clId="{BB18D7D3-E283-4D8E-B8BC-88FCE27DCEC0}" dt="2026-07-10T16:50:30.249" v="712"/>
          <ac:spMkLst>
            <pc:docMk/>
            <pc:sldMk cId="0" sldId="256"/>
            <ac:spMk id="110" creationId="{32FCEB74-EC29-DDEA-6B22-789E00D9E8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0692130" cy="6804025"/>
          </a:xfrm>
          <a:custGeom>
            <a:avLst/>
            <a:gdLst/>
            <a:ahLst/>
            <a:cxnLst/>
            <a:rect l="l" t="t" r="r" b="b"/>
            <a:pathLst>
              <a:path w="10692130" h="6804025">
                <a:moveTo>
                  <a:pt x="10692003" y="0"/>
                </a:moveTo>
                <a:lnTo>
                  <a:pt x="0" y="0"/>
                </a:lnTo>
                <a:lnTo>
                  <a:pt x="0" y="6803999"/>
                </a:lnTo>
                <a:lnTo>
                  <a:pt x="10692003" y="6803999"/>
                </a:lnTo>
                <a:lnTo>
                  <a:pt x="10692003" y="0"/>
                </a:lnTo>
                <a:close/>
              </a:path>
            </a:pathLst>
          </a:custGeom>
          <a:solidFill>
            <a:srgbClr val="1C3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17267" y="12"/>
            <a:ext cx="1974735" cy="61079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88159" y="12"/>
            <a:ext cx="2303843" cy="143154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518372" y="12"/>
            <a:ext cx="2173630" cy="2399284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42171" y="7299542"/>
            <a:ext cx="285115" cy="80010"/>
          </a:xfrm>
          <a:custGeom>
            <a:avLst/>
            <a:gdLst/>
            <a:ahLst/>
            <a:cxnLst/>
            <a:rect l="l" t="t" r="r" b="b"/>
            <a:pathLst>
              <a:path w="285115" h="80009">
                <a:moveTo>
                  <a:pt x="235343" y="1625"/>
                </a:moveTo>
                <a:lnTo>
                  <a:pt x="209423" y="1625"/>
                </a:lnTo>
                <a:lnTo>
                  <a:pt x="209423" y="43688"/>
                </a:lnTo>
                <a:lnTo>
                  <a:pt x="231606" y="77430"/>
                </a:lnTo>
                <a:lnTo>
                  <a:pt x="246900" y="79438"/>
                </a:lnTo>
                <a:lnTo>
                  <a:pt x="262430" y="77430"/>
                </a:lnTo>
                <a:lnTo>
                  <a:pt x="274394" y="71059"/>
                </a:lnTo>
                <a:lnTo>
                  <a:pt x="281997" y="59941"/>
                </a:lnTo>
                <a:lnTo>
                  <a:pt x="282089" y="59807"/>
                </a:lnTo>
                <a:lnTo>
                  <a:pt x="282566" y="56883"/>
                </a:lnTo>
                <a:lnTo>
                  <a:pt x="240245" y="56883"/>
                </a:lnTo>
                <a:lnTo>
                  <a:pt x="235343" y="52857"/>
                </a:lnTo>
                <a:lnTo>
                  <a:pt x="235343" y="1625"/>
                </a:lnTo>
                <a:close/>
              </a:path>
              <a:path w="285115" h="80009">
                <a:moveTo>
                  <a:pt x="284810" y="1625"/>
                </a:moveTo>
                <a:lnTo>
                  <a:pt x="258876" y="1625"/>
                </a:lnTo>
                <a:lnTo>
                  <a:pt x="258876" y="53174"/>
                </a:lnTo>
                <a:lnTo>
                  <a:pt x="253987" y="56883"/>
                </a:lnTo>
                <a:lnTo>
                  <a:pt x="282566" y="56883"/>
                </a:lnTo>
                <a:lnTo>
                  <a:pt x="284723" y="43688"/>
                </a:lnTo>
                <a:lnTo>
                  <a:pt x="284810" y="1625"/>
                </a:lnTo>
                <a:close/>
              </a:path>
              <a:path w="285115" h="80009">
                <a:moveTo>
                  <a:pt x="139788" y="0"/>
                </a:moveTo>
                <a:lnTo>
                  <a:pt x="101268" y="24222"/>
                </a:lnTo>
                <a:lnTo>
                  <a:pt x="98056" y="39979"/>
                </a:lnTo>
                <a:lnTo>
                  <a:pt x="101196" y="55317"/>
                </a:lnTo>
                <a:lnTo>
                  <a:pt x="101234" y="55499"/>
                </a:lnTo>
                <a:lnTo>
                  <a:pt x="109989" y="68060"/>
                </a:lnTo>
                <a:lnTo>
                  <a:pt x="123158" y="76471"/>
                </a:lnTo>
                <a:lnTo>
                  <a:pt x="139573" y="79540"/>
                </a:lnTo>
                <a:lnTo>
                  <a:pt x="155842" y="76471"/>
                </a:lnTo>
                <a:lnTo>
                  <a:pt x="169095" y="68060"/>
                </a:lnTo>
                <a:lnTo>
                  <a:pt x="176928" y="56984"/>
                </a:lnTo>
                <a:lnTo>
                  <a:pt x="129984" y="56984"/>
                </a:lnTo>
                <a:lnTo>
                  <a:pt x="123873" y="48920"/>
                </a:lnTo>
                <a:lnTo>
                  <a:pt x="123786" y="30734"/>
                </a:lnTo>
                <a:lnTo>
                  <a:pt x="128612" y="24222"/>
                </a:lnTo>
                <a:lnTo>
                  <a:pt x="129870" y="22555"/>
                </a:lnTo>
                <a:lnTo>
                  <a:pt x="177095" y="22555"/>
                </a:lnTo>
                <a:lnTo>
                  <a:pt x="169450" y="11590"/>
                </a:lnTo>
                <a:lnTo>
                  <a:pt x="156259" y="3103"/>
                </a:lnTo>
                <a:lnTo>
                  <a:pt x="156393" y="3103"/>
                </a:lnTo>
                <a:lnTo>
                  <a:pt x="139788" y="0"/>
                </a:lnTo>
                <a:close/>
              </a:path>
              <a:path w="285115" h="80009">
                <a:moveTo>
                  <a:pt x="177095" y="22555"/>
                </a:moveTo>
                <a:lnTo>
                  <a:pt x="149390" y="22555"/>
                </a:lnTo>
                <a:lnTo>
                  <a:pt x="155587" y="30734"/>
                </a:lnTo>
                <a:lnTo>
                  <a:pt x="155587" y="48920"/>
                </a:lnTo>
                <a:lnTo>
                  <a:pt x="149491" y="56984"/>
                </a:lnTo>
                <a:lnTo>
                  <a:pt x="176928" y="56984"/>
                </a:lnTo>
                <a:lnTo>
                  <a:pt x="178093" y="55317"/>
                </a:lnTo>
                <a:lnTo>
                  <a:pt x="181260" y="39979"/>
                </a:lnTo>
                <a:lnTo>
                  <a:pt x="181305" y="39547"/>
                </a:lnTo>
                <a:lnTo>
                  <a:pt x="178166" y="24222"/>
                </a:lnTo>
                <a:lnTo>
                  <a:pt x="178127" y="24035"/>
                </a:lnTo>
                <a:lnTo>
                  <a:pt x="177095" y="22555"/>
                </a:lnTo>
                <a:close/>
              </a:path>
              <a:path w="285115" h="80009">
                <a:moveTo>
                  <a:pt x="28549" y="1625"/>
                </a:moveTo>
                <a:lnTo>
                  <a:pt x="0" y="1625"/>
                </a:lnTo>
                <a:lnTo>
                  <a:pt x="28765" y="50888"/>
                </a:lnTo>
                <a:lnTo>
                  <a:pt x="28765" y="77901"/>
                </a:lnTo>
                <a:lnTo>
                  <a:pt x="54254" y="77901"/>
                </a:lnTo>
                <a:lnTo>
                  <a:pt x="54254" y="50558"/>
                </a:lnTo>
                <a:lnTo>
                  <a:pt x="68282" y="26695"/>
                </a:lnTo>
                <a:lnTo>
                  <a:pt x="41617" y="26695"/>
                </a:lnTo>
                <a:lnTo>
                  <a:pt x="28549" y="1625"/>
                </a:lnTo>
                <a:close/>
              </a:path>
              <a:path w="285115" h="80009">
                <a:moveTo>
                  <a:pt x="83019" y="1625"/>
                </a:moveTo>
                <a:lnTo>
                  <a:pt x="54800" y="1625"/>
                </a:lnTo>
                <a:lnTo>
                  <a:pt x="41617" y="26695"/>
                </a:lnTo>
                <a:lnTo>
                  <a:pt x="68282" y="26695"/>
                </a:lnTo>
                <a:lnTo>
                  <a:pt x="83019" y="1625"/>
                </a:lnTo>
                <a:close/>
              </a:path>
            </a:pathLst>
          </a:custGeom>
          <a:solidFill>
            <a:srgbClr val="1C3A8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90348" y="7299866"/>
            <a:ext cx="273685" cy="79375"/>
          </a:xfrm>
          <a:custGeom>
            <a:avLst/>
            <a:gdLst/>
            <a:ahLst/>
            <a:cxnLst/>
            <a:rect l="l" t="t" r="r" b="b"/>
            <a:pathLst>
              <a:path w="273684" h="79375">
                <a:moveTo>
                  <a:pt x="252222" y="1295"/>
                </a:moveTo>
                <a:lnTo>
                  <a:pt x="207670" y="1295"/>
                </a:lnTo>
                <a:lnTo>
                  <a:pt x="207670" y="77584"/>
                </a:lnTo>
                <a:lnTo>
                  <a:pt x="224447" y="77584"/>
                </a:lnTo>
                <a:lnTo>
                  <a:pt x="224447" y="53174"/>
                </a:lnTo>
                <a:lnTo>
                  <a:pt x="256909" y="53174"/>
                </a:lnTo>
                <a:lnTo>
                  <a:pt x="254965" y="50330"/>
                </a:lnTo>
                <a:lnTo>
                  <a:pt x="261607" y="46858"/>
                </a:lnTo>
                <a:lnTo>
                  <a:pt x="266771" y="41789"/>
                </a:lnTo>
                <a:lnTo>
                  <a:pt x="268485" y="38353"/>
                </a:lnTo>
                <a:lnTo>
                  <a:pt x="224447" y="38353"/>
                </a:lnTo>
                <a:lnTo>
                  <a:pt x="224447" y="16459"/>
                </a:lnTo>
                <a:lnTo>
                  <a:pt x="270224" y="16459"/>
                </a:lnTo>
                <a:lnTo>
                  <a:pt x="269011" y="13296"/>
                </a:lnTo>
                <a:lnTo>
                  <a:pt x="259753" y="4025"/>
                </a:lnTo>
                <a:lnTo>
                  <a:pt x="252222" y="1295"/>
                </a:lnTo>
                <a:close/>
              </a:path>
              <a:path w="273684" h="79375">
                <a:moveTo>
                  <a:pt x="256909" y="53174"/>
                </a:moveTo>
                <a:lnTo>
                  <a:pt x="237629" y="53174"/>
                </a:lnTo>
                <a:lnTo>
                  <a:pt x="253974" y="77584"/>
                </a:lnTo>
                <a:lnTo>
                  <a:pt x="273596" y="77584"/>
                </a:lnTo>
                <a:lnTo>
                  <a:pt x="256909" y="53174"/>
                </a:lnTo>
                <a:close/>
              </a:path>
              <a:path w="273684" h="79375">
                <a:moveTo>
                  <a:pt x="270224" y="16459"/>
                </a:moveTo>
                <a:lnTo>
                  <a:pt x="249288" y="16459"/>
                </a:lnTo>
                <a:lnTo>
                  <a:pt x="254292" y="20167"/>
                </a:lnTo>
                <a:lnTo>
                  <a:pt x="254292" y="33997"/>
                </a:lnTo>
                <a:lnTo>
                  <a:pt x="249618" y="38353"/>
                </a:lnTo>
                <a:lnTo>
                  <a:pt x="268485" y="38353"/>
                </a:lnTo>
                <a:lnTo>
                  <a:pt x="270118" y="35081"/>
                </a:lnTo>
                <a:lnTo>
                  <a:pt x="271310" y="26695"/>
                </a:lnTo>
                <a:lnTo>
                  <a:pt x="271310" y="19291"/>
                </a:lnTo>
                <a:lnTo>
                  <a:pt x="270224" y="16459"/>
                </a:lnTo>
                <a:close/>
              </a:path>
              <a:path w="273684" h="79375">
                <a:moveTo>
                  <a:pt x="130530" y="0"/>
                </a:moveTo>
                <a:lnTo>
                  <a:pt x="114250" y="3113"/>
                </a:lnTo>
                <a:lnTo>
                  <a:pt x="101379" y="11588"/>
                </a:lnTo>
                <a:lnTo>
                  <a:pt x="93039" y="23954"/>
                </a:lnTo>
                <a:lnTo>
                  <a:pt x="92920" y="24131"/>
                </a:lnTo>
                <a:lnTo>
                  <a:pt x="89920" y="39230"/>
                </a:lnTo>
                <a:lnTo>
                  <a:pt x="89877" y="39662"/>
                </a:lnTo>
                <a:lnTo>
                  <a:pt x="92850" y="54755"/>
                </a:lnTo>
                <a:lnTo>
                  <a:pt x="92886" y="54937"/>
                </a:lnTo>
                <a:lnTo>
                  <a:pt x="101269" y="67406"/>
                </a:lnTo>
                <a:lnTo>
                  <a:pt x="114063" y="75811"/>
                </a:lnTo>
                <a:lnTo>
                  <a:pt x="130302" y="78892"/>
                </a:lnTo>
                <a:lnTo>
                  <a:pt x="146410" y="75811"/>
                </a:lnTo>
                <a:lnTo>
                  <a:pt x="159294" y="67406"/>
                </a:lnTo>
                <a:lnTo>
                  <a:pt x="162070" y="63423"/>
                </a:lnTo>
                <a:lnTo>
                  <a:pt x="130530" y="63423"/>
                </a:lnTo>
                <a:lnTo>
                  <a:pt x="121383" y="61550"/>
                </a:lnTo>
                <a:lnTo>
                  <a:pt x="114058" y="56448"/>
                </a:lnTo>
                <a:lnTo>
                  <a:pt x="113027" y="54937"/>
                </a:lnTo>
                <a:lnTo>
                  <a:pt x="109242" y="48893"/>
                </a:lnTo>
                <a:lnTo>
                  <a:pt x="109127" y="48711"/>
                </a:lnTo>
                <a:lnTo>
                  <a:pt x="107456" y="39662"/>
                </a:lnTo>
                <a:lnTo>
                  <a:pt x="107416" y="39230"/>
                </a:lnTo>
                <a:lnTo>
                  <a:pt x="109060" y="30188"/>
                </a:lnTo>
                <a:lnTo>
                  <a:pt x="109093" y="30006"/>
                </a:lnTo>
                <a:lnTo>
                  <a:pt x="113729" y="22563"/>
                </a:lnTo>
                <a:lnTo>
                  <a:pt x="120982" y="17388"/>
                </a:lnTo>
                <a:lnTo>
                  <a:pt x="130302" y="15481"/>
                </a:lnTo>
                <a:lnTo>
                  <a:pt x="162252" y="15481"/>
                </a:lnTo>
                <a:lnTo>
                  <a:pt x="159636" y="11588"/>
                </a:lnTo>
                <a:lnTo>
                  <a:pt x="146823" y="3113"/>
                </a:lnTo>
                <a:lnTo>
                  <a:pt x="130530" y="0"/>
                </a:lnTo>
                <a:close/>
              </a:path>
              <a:path w="273684" h="79375">
                <a:moveTo>
                  <a:pt x="162252" y="15481"/>
                </a:moveTo>
                <a:lnTo>
                  <a:pt x="130302" y="15481"/>
                </a:lnTo>
                <a:lnTo>
                  <a:pt x="139614" y="17388"/>
                </a:lnTo>
                <a:lnTo>
                  <a:pt x="146926" y="22563"/>
                </a:lnTo>
                <a:lnTo>
                  <a:pt x="151590" y="30006"/>
                </a:lnTo>
                <a:lnTo>
                  <a:pt x="151704" y="30188"/>
                </a:lnTo>
                <a:lnTo>
                  <a:pt x="153376" y="39230"/>
                </a:lnTo>
                <a:lnTo>
                  <a:pt x="153416" y="39662"/>
                </a:lnTo>
                <a:lnTo>
                  <a:pt x="151771" y="48711"/>
                </a:lnTo>
                <a:lnTo>
                  <a:pt x="151738" y="48893"/>
                </a:lnTo>
                <a:lnTo>
                  <a:pt x="147035" y="56448"/>
                </a:lnTo>
                <a:lnTo>
                  <a:pt x="139801" y="61550"/>
                </a:lnTo>
                <a:lnTo>
                  <a:pt x="130530" y="63423"/>
                </a:lnTo>
                <a:lnTo>
                  <a:pt x="162070" y="63423"/>
                </a:lnTo>
                <a:lnTo>
                  <a:pt x="167791" y="54937"/>
                </a:lnTo>
                <a:lnTo>
                  <a:pt x="167913" y="54755"/>
                </a:lnTo>
                <a:lnTo>
                  <a:pt x="170911" y="39662"/>
                </a:lnTo>
                <a:lnTo>
                  <a:pt x="170954" y="39230"/>
                </a:lnTo>
                <a:lnTo>
                  <a:pt x="167982" y="24131"/>
                </a:lnTo>
                <a:lnTo>
                  <a:pt x="167947" y="23954"/>
                </a:lnTo>
                <a:lnTo>
                  <a:pt x="162252" y="15481"/>
                </a:lnTo>
                <a:close/>
              </a:path>
              <a:path w="273684" h="79375">
                <a:moveTo>
                  <a:pt x="58077" y="1295"/>
                </a:moveTo>
                <a:lnTo>
                  <a:pt x="0" y="1295"/>
                </a:lnTo>
                <a:lnTo>
                  <a:pt x="0" y="77584"/>
                </a:lnTo>
                <a:lnTo>
                  <a:pt x="16776" y="77584"/>
                </a:lnTo>
                <a:lnTo>
                  <a:pt x="16776" y="48056"/>
                </a:lnTo>
                <a:lnTo>
                  <a:pt x="53162" y="48056"/>
                </a:lnTo>
                <a:lnTo>
                  <a:pt x="53162" y="32791"/>
                </a:lnTo>
                <a:lnTo>
                  <a:pt x="16776" y="32791"/>
                </a:lnTo>
                <a:lnTo>
                  <a:pt x="16776" y="16560"/>
                </a:lnTo>
                <a:lnTo>
                  <a:pt x="58077" y="16560"/>
                </a:lnTo>
                <a:lnTo>
                  <a:pt x="58077" y="1295"/>
                </a:lnTo>
                <a:close/>
              </a:path>
            </a:pathLst>
          </a:custGeom>
          <a:solidFill>
            <a:srgbClr val="7F8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89017" y="6971060"/>
            <a:ext cx="874466" cy="220814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887145" y="7247407"/>
            <a:ext cx="876300" cy="5715"/>
          </a:xfrm>
          <a:custGeom>
            <a:avLst/>
            <a:gdLst/>
            <a:ahLst/>
            <a:cxnLst/>
            <a:rect l="l" t="t" r="r" b="b"/>
            <a:pathLst>
              <a:path w="876300" h="5715">
                <a:moveTo>
                  <a:pt x="876084" y="0"/>
                </a:moveTo>
                <a:lnTo>
                  <a:pt x="0" y="0"/>
                </a:lnTo>
                <a:lnTo>
                  <a:pt x="0" y="5308"/>
                </a:lnTo>
                <a:lnTo>
                  <a:pt x="876084" y="5308"/>
                </a:lnTo>
                <a:lnTo>
                  <a:pt x="876084" y="0"/>
                </a:lnTo>
                <a:close/>
              </a:path>
            </a:pathLst>
          </a:custGeom>
          <a:solidFill>
            <a:srgbClr val="7F82B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59994" y="6917614"/>
            <a:ext cx="477045" cy="472922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0" y="0"/>
            <a:ext cx="3028239" cy="680400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81000" y="360006"/>
            <a:ext cx="5492418" cy="15295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42341" y="491336"/>
            <a:ext cx="4165600" cy="286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8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50899" y="1794798"/>
            <a:ext cx="4295775" cy="8481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4599"/>
              </a:lnSpc>
              <a:spcBef>
                <a:spcPts val="10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Western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Cape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Government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’s largest mixed use and mixed income housing development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20" dirty="0">
                <a:solidFill>
                  <a:srgbClr val="FFFFFF"/>
                </a:solidFill>
                <a:latin typeface="Verdana"/>
                <a:cs typeface="Verdana"/>
              </a:rPr>
              <a:t>in the inner city </a:t>
            </a: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with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over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2,000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residential</a:t>
            </a:r>
            <a:r>
              <a:rPr sz="800" spc="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units,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nearly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half</a:t>
            </a:r>
            <a:r>
              <a:rPr sz="800" spc="9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dedicated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9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housing.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aims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 err="1">
                <a:solidFill>
                  <a:srgbClr val="FFFFFF"/>
                </a:solidFill>
                <a:latin typeface="Verdana"/>
                <a:cs typeface="Verdana"/>
              </a:rPr>
              <a:t>maximise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social housing</a:t>
            </a:r>
            <a:r>
              <a:rPr lang="en-US"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while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promoting</a:t>
            </a:r>
            <a:r>
              <a:rPr lang="en-US"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sustainable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urban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growth. 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The development offers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retail</a:t>
            </a:r>
            <a:r>
              <a:rPr lang="en-ZA" sz="800" spc="-25" dirty="0">
                <a:solidFill>
                  <a:srgbClr val="FFFFFF"/>
                </a:solidFill>
                <a:latin typeface="Verdana"/>
                <a:cs typeface="Verdana"/>
              </a:rPr>
              <a:t> and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commercial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ZA" sz="800" spc="-20" dirty="0">
                <a:solidFill>
                  <a:srgbClr val="FFFFFF"/>
                </a:solidFill>
                <a:latin typeface="Verdana"/>
                <a:cs typeface="Verdana"/>
              </a:rPr>
              <a:t>investment opportunities with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public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amenities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like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an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Early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Childhood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Development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Centre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which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support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community. </a:t>
            </a:r>
            <a:endParaRPr sz="800" dirty="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72847" y="2873655"/>
            <a:ext cx="9330055" cy="1055370"/>
            <a:chOff x="972847" y="2873655"/>
            <a:chExt cx="9330055" cy="1055370"/>
          </a:xfrm>
        </p:grpSpPr>
        <p:sp>
          <p:nvSpPr>
            <p:cNvPr id="4" name="object 4"/>
            <p:cNvSpPr/>
            <p:nvPr/>
          </p:nvSpPr>
          <p:spPr>
            <a:xfrm>
              <a:off x="979200" y="2880005"/>
              <a:ext cx="9317355" cy="0"/>
            </a:xfrm>
            <a:custGeom>
              <a:avLst/>
              <a:gdLst/>
              <a:ahLst/>
              <a:cxnLst/>
              <a:rect l="l" t="t" r="r" b="b"/>
              <a:pathLst>
                <a:path w="9317355">
                  <a:moveTo>
                    <a:pt x="0" y="0"/>
                  </a:moveTo>
                  <a:lnTo>
                    <a:pt x="9316796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6193" y="3022003"/>
              <a:ext cx="1068184" cy="8934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86189" y="3021995"/>
              <a:ext cx="1068705" cy="894080"/>
            </a:xfrm>
            <a:custGeom>
              <a:avLst/>
              <a:gdLst/>
              <a:ahLst/>
              <a:cxnLst/>
              <a:rect l="l" t="t" r="r" b="b"/>
              <a:pathLst>
                <a:path w="1068705" h="894079">
                  <a:moveTo>
                    <a:pt x="0" y="0"/>
                  </a:moveTo>
                  <a:lnTo>
                    <a:pt x="0" y="893483"/>
                  </a:lnTo>
                  <a:lnTo>
                    <a:pt x="839736" y="893483"/>
                  </a:lnTo>
                  <a:lnTo>
                    <a:pt x="839736" y="618147"/>
                  </a:lnTo>
                  <a:lnTo>
                    <a:pt x="1068197" y="446747"/>
                  </a:lnTo>
                  <a:lnTo>
                    <a:pt x="839736" y="275336"/>
                  </a:lnTo>
                  <a:lnTo>
                    <a:pt x="83973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79197" y="301500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79197" y="301500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1081011" y="453732"/>
                  </a:moveTo>
                  <a:lnTo>
                    <a:pt x="1078915" y="450938"/>
                  </a:lnTo>
                  <a:lnTo>
                    <a:pt x="1081011" y="453732"/>
                  </a:lnTo>
                  <a:close/>
                </a:path>
                <a:path w="1087120" h="908050">
                  <a:moveTo>
                    <a:pt x="846721" y="900480"/>
                  </a:moveTo>
                  <a:lnTo>
                    <a:pt x="6997" y="900480"/>
                  </a:lnTo>
                  <a:lnTo>
                    <a:pt x="6997" y="6984"/>
                  </a:ln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close/>
                </a:path>
                <a:path w="1087120" h="908050">
                  <a:moveTo>
                    <a:pt x="0" y="0"/>
                  </a:moveTo>
                  <a:lnTo>
                    <a:pt x="0" y="907465"/>
                  </a:lnTo>
                  <a:lnTo>
                    <a:pt x="853719" y="907465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3106" y="450938"/>
                  </a:lnTo>
                  <a:lnTo>
                    <a:pt x="853719" y="278828"/>
                  </a:lnTo>
                  <a:lnTo>
                    <a:pt x="85371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144386" y="3341328"/>
            <a:ext cx="519430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50165" marR="5080" indent="-38100">
              <a:lnSpc>
                <a:spcPts val="900"/>
              </a:lnSpc>
              <a:spcBef>
                <a:spcPts val="180"/>
              </a:spcBef>
            </a:pPr>
            <a:r>
              <a:rPr sz="800" b="1" spc="-10" dirty="0">
                <a:solidFill>
                  <a:srgbClr val="1C3A8C"/>
                </a:solidFill>
                <a:latin typeface="Arial"/>
                <a:cs typeface="Arial"/>
              </a:rPr>
              <a:t>PROJECT STATUS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53223" y="3424152"/>
            <a:ext cx="2743835" cy="125034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43510">
              <a:lnSpc>
                <a:spcPct val="104200"/>
              </a:lnSpc>
              <a:spcBef>
                <a:spcPts val="60"/>
              </a:spcBef>
            </a:pPr>
            <a:r>
              <a:rPr lang="en-ZA" sz="800" spc="-35" dirty="0">
                <a:solidFill>
                  <a:srgbClr val="FFFFFF"/>
                </a:solidFill>
                <a:latin typeface="Verdana"/>
                <a:cs typeface="Verdana"/>
              </a:rPr>
              <a:t>Bidder procurement phase is nearing conclusion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1000" y="360006"/>
            <a:ext cx="5492418" cy="1529511"/>
          </a:xfrm>
          <a:prstGeom prst="rect">
            <a:avLst/>
          </a:prstGeom>
        </p:spPr>
      </p:pic>
      <p:sp>
        <p:nvSpPr>
          <p:cNvPr id="12" name="object 1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204" dirty="0"/>
              <a:t>FOUNDERS</a:t>
            </a:r>
            <a:r>
              <a:rPr spc="405" dirty="0"/>
              <a:t> </a:t>
            </a:r>
            <a:r>
              <a:rPr spc="200" dirty="0"/>
              <a:t>GARDEN</a:t>
            </a:r>
            <a:r>
              <a:rPr spc="409" dirty="0"/>
              <a:t> </a:t>
            </a:r>
            <a:r>
              <a:rPr spc="170" dirty="0"/>
              <a:t>ARTSCAPE </a:t>
            </a:r>
          </a:p>
        </p:txBody>
      </p:sp>
      <p:grpSp>
        <p:nvGrpSpPr>
          <p:cNvPr id="13" name="object 13"/>
          <p:cNvGrpSpPr/>
          <p:nvPr/>
        </p:nvGrpSpPr>
        <p:grpSpPr>
          <a:xfrm>
            <a:off x="961859" y="5326922"/>
            <a:ext cx="1099820" cy="920750"/>
            <a:chOff x="961859" y="5326922"/>
            <a:chExt cx="1099820" cy="92075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5194" y="5340260"/>
              <a:ext cx="1068209" cy="89348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968209" y="5333272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5"/>
                  </a:lnTo>
                  <a:lnTo>
                    <a:pt x="853719" y="6985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5"/>
                  </a:move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5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68209" y="5333272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1081011" y="453732"/>
                  </a:moveTo>
                  <a:lnTo>
                    <a:pt x="1078915" y="450938"/>
                  </a:lnTo>
                  <a:lnTo>
                    <a:pt x="1081011" y="453732"/>
                  </a:lnTo>
                  <a:close/>
                </a:path>
                <a:path w="1087120" h="908050">
                  <a:moveTo>
                    <a:pt x="846721" y="900480"/>
                  </a:moveTo>
                  <a:lnTo>
                    <a:pt x="6997" y="900480"/>
                  </a:lnTo>
                  <a:lnTo>
                    <a:pt x="6997" y="6985"/>
                  </a:ln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close/>
                </a:path>
                <a:path w="1087120" h="908050">
                  <a:moveTo>
                    <a:pt x="0" y="0"/>
                  </a:moveTo>
                  <a:lnTo>
                    <a:pt x="0" y="907465"/>
                  </a:lnTo>
                  <a:lnTo>
                    <a:pt x="853719" y="907465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3106" y="450938"/>
                  </a:lnTo>
                  <a:lnTo>
                    <a:pt x="853719" y="278828"/>
                  </a:lnTo>
                  <a:lnTo>
                    <a:pt x="85371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109713" y="5709789"/>
            <a:ext cx="52705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10" dirty="0">
                <a:solidFill>
                  <a:srgbClr val="1C3A8C"/>
                </a:solidFill>
                <a:latin typeface="Arial"/>
                <a:cs typeface="Arial"/>
              </a:rPr>
              <a:t>TIMELINE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808850" y="5248949"/>
            <a:ext cx="7205980" cy="520700"/>
            <a:chOff x="2808850" y="5248949"/>
            <a:chExt cx="7205980" cy="520700"/>
          </a:xfrm>
        </p:grpSpPr>
        <p:sp>
          <p:nvSpPr>
            <p:cNvPr id="19" name="object 19"/>
            <p:cNvSpPr/>
            <p:nvPr/>
          </p:nvSpPr>
          <p:spPr>
            <a:xfrm>
              <a:off x="2815200" y="5440551"/>
              <a:ext cx="7193280" cy="0"/>
            </a:xfrm>
            <a:custGeom>
              <a:avLst/>
              <a:gdLst/>
              <a:ahLst/>
              <a:cxnLst/>
              <a:rect l="l" t="t" r="r" b="b"/>
              <a:pathLst>
                <a:path w="7193280">
                  <a:moveTo>
                    <a:pt x="0" y="0"/>
                  </a:moveTo>
                  <a:lnTo>
                    <a:pt x="7192797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467016" y="5266950"/>
              <a:ext cx="312420" cy="312420"/>
            </a:xfrm>
            <a:custGeom>
              <a:avLst/>
              <a:gdLst/>
              <a:ahLst/>
              <a:cxnLst/>
              <a:rect l="l" t="t" r="r" b="b"/>
              <a:pathLst>
                <a:path w="312420" h="312420">
                  <a:moveTo>
                    <a:pt x="156159" y="0"/>
                  </a:moveTo>
                  <a:lnTo>
                    <a:pt x="106800" y="7960"/>
                  </a:lnTo>
                  <a:lnTo>
                    <a:pt x="63933" y="30129"/>
                  </a:lnTo>
                  <a:lnTo>
                    <a:pt x="30129" y="63933"/>
                  </a:lnTo>
                  <a:lnTo>
                    <a:pt x="8087" y="106554"/>
                  </a:lnTo>
                  <a:lnTo>
                    <a:pt x="0" y="156159"/>
                  </a:lnTo>
                  <a:lnTo>
                    <a:pt x="7960" y="205518"/>
                  </a:lnTo>
                  <a:lnTo>
                    <a:pt x="30129" y="248385"/>
                  </a:lnTo>
                  <a:lnTo>
                    <a:pt x="63933" y="282189"/>
                  </a:lnTo>
                  <a:lnTo>
                    <a:pt x="106800" y="304357"/>
                  </a:lnTo>
                  <a:lnTo>
                    <a:pt x="156159" y="312318"/>
                  </a:lnTo>
                  <a:lnTo>
                    <a:pt x="205518" y="304357"/>
                  </a:lnTo>
                  <a:lnTo>
                    <a:pt x="245674" y="283591"/>
                  </a:lnTo>
                  <a:lnTo>
                    <a:pt x="156159" y="283591"/>
                  </a:lnTo>
                  <a:lnTo>
                    <a:pt x="106554" y="273577"/>
                  </a:lnTo>
                  <a:lnTo>
                    <a:pt x="66049" y="246268"/>
                  </a:lnTo>
                  <a:lnTo>
                    <a:pt x="38740" y="205763"/>
                  </a:lnTo>
                  <a:lnTo>
                    <a:pt x="28727" y="156159"/>
                  </a:lnTo>
                  <a:lnTo>
                    <a:pt x="38691" y="106800"/>
                  </a:lnTo>
                  <a:lnTo>
                    <a:pt x="38740" y="106554"/>
                  </a:lnTo>
                  <a:lnTo>
                    <a:pt x="66049" y="66049"/>
                  </a:lnTo>
                  <a:lnTo>
                    <a:pt x="106554" y="38740"/>
                  </a:lnTo>
                  <a:lnTo>
                    <a:pt x="156159" y="28727"/>
                  </a:lnTo>
                  <a:lnTo>
                    <a:pt x="245674" y="28727"/>
                  </a:lnTo>
                  <a:lnTo>
                    <a:pt x="205518" y="7960"/>
                  </a:lnTo>
                  <a:lnTo>
                    <a:pt x="156159" y="0"/>
                  </a:lnTo>
                  <a:close/>
                </a:path>
                <a:path w="312420" h="312420">
                  <a:moveTo>
                    <a:pt x="245674" y="28727"/>
                  </a:moveTo>
                  <a:lnTo>
                    <a:pt x="156159" y="28727"/>
                  </a:lnTo>
                  <a:lnTo>
                    <a:pt x="205763" y="38740"/>
                  </a:lnTo>
                  <a:lnTo>
                    <a:pt x="246268" y="66049"/>
                  </a:lnTo>
                  <a:lnTo>
                    <a:pt x="273577" y="106554"/>
                  </a:lnTo>
                  <a:lnTo>
                    <a:pt x="283591" y="156159"/>
                  </a:lnTo>
                  <a:lnTo>
                    <a:pt x="273626" y="205518"/>
                  </a:lnTo>
                  <a:lnTo>
                    <a:pt x="273577" y="205763"/>
                  </a:lnTo>
                  <a:lnTo>
                    <a:pt x="246268" y="246268"/>
                  </a:lnTo>
                  <a:lnTo>
                    <a:pt x="205763" y="273577"/>
                  </a:lnTo>
                  <a:lnTo>
                    <a:pt x="156159" y="283591"/>
                  </a:lnTo>
                  <a:lnTo>
                    <a:pt x="245674" y="283591"/>
                  </a:lnTo>
                  <a:lnTo>
                    <a:pt x="282189" y="248385"/>
                  </a:lnTo>
                  <a:lnTo>
                    <a:pt x="304230" y="205763"/>
                  </a:lnTo>
                  <a:lnTo>
                    <a:pt x="312318" y="156159"/>
                  </a:lnTo>
                  <a:lnTo>
                    <a:pt x="304357" y="106800"/>
                  </a:lnTo>
                  <a:lnTo>
                    <a:pt x="282189" y="63933"/>
                  </a:lnTo>
                  <a:lnTo>
                    <a:pt x="248385" y="30129"/>
                  </a:lnTo>
                  <a:lnTo>
                    <a:pt x="245674" y="28727"/>
                  </a:lnTo>
                  <a:close/>
                </a:path>
              </a:pathLst>
            </a:custGeom>
            <a:solidFill>
              <a:srgbClr val="7AE01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516038" y="5315974"/>
              <a:ext cx="214274" cy="2142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15461" y="5572984"/>
              <a:ext cx="213753" cy="18425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924627" y="5248949"/>
              <a:ext cx="331470" cy="331470"/>
            </a:xfrm>
            <a:custGeom>
              <a:avLst/>
              <a:gdLst/>
              <a:ahLst/>
              <a:cxnLst/>
              <a:rect l="l" t="t" r="r" b="b"/>
              <a:pathLst>
                <a:path w="331470" h="331470">
                  <a:moveTo>
                    <a:pt x="165658" y="0"/>
                  </a:moveTo>
                  <a:lnTo>
                    <a:pt x="121620" y="5917"/>
                  </a:lnTo>
                  <a:lnTo>
                    <a:pt x="82047" y="22617"/>
                  </a:lnTo>
                  <a:lnTo>
                    <a:pt x="48520" y="48520"/>
                  </a:lnTo>
                  <a:lnTo>
                    <a:pt x="22617" y="82047"/>
                  </a:lnTo>
                  <a:lnTo>
                    <a:pt x="5917" y="121620"/>
                  </a:lnTo>
                  <a:lnTo>
                    <a:pt x="0" y="165658"/>
                  </a:lnTo>
                  <a:lnTo>
                    <a:pt x="5917" y="209698"/>
                  </a:lnTo>
                  <a:lnTo>
                    <a:pt x="22617" y="249273"/>
                  </a:lnTo>
                  <a:lnTo>
                    <a:pt x="48520" y="282803"/>
                  </a:lnTo>
                  <a:lnTo>
                    <a:pt x="82047" y="308709"/>
                  </a:lnTo>
                  <a:lnTo>
                    <a:pt x="121620" y="325411"/>
                  </a:lnTo>
                  <a:lnTo>
                    <a:pt x="165658" y="331330"/>
                  </a:lnTo>
                  <a:lnTo>
                    <a:pt x="209697" y="325411"/>
                  </a:lnTo>
                  <a:lnTo>
                    <a:pt x="249269" y="308709"/>
                  </a:lnTo>
                  <a:lnTo>
                    <a:pt x="259441" y="300850"/>
                  </a:lnTo>
                  <a:lnTo>
                    <a:pt x="165658" y="300850"/>
                  </a:lnTo>
                  <a:lnTo>
                    <a:pt x="122929" y="293958"/>
                  </a:lnTo>
                  <a:lnTo>
                    <a:pt x="85821" y="274765"/>
                  </a:lnTo>
                  <a:lnTo>
                    <a:pt x="56559" y="245500"/>
                  </a:lnTo>
                  <a:lnTo>
                    <a:pt x="37370" y="208389"/>
                  </a:lnTo>
                  <a:lnTo>
                    <a:pt x="30479" y="165658"/>
                  </a:lnTo>
                  <a:lnTo>
                    <a:pt x="37370" y="122929"/>
                  </a:lnTo>
                  <a:lnTo>
                    <a:pt x="56559" y="85821"/>
                  </a:lnTo>
                  <a:lnTo>
                    <a:pt x="85821" y="56559"/>
                  </a:lnTo>
                  <a:lnTo>
                    <a:pt x="122929" y="37370"/>
                  </a:lnTo>
                  <a:lnTo>
                    <a:pt x="165658" y="30479"/>
                  </a:lnTo>
                  <a:lnTo>
                    <a:pt x="259446" y="30479"/>
                  </a:lnTo>
                  <a:lnTo>
                    <a:pt x="249269" y="22617"/>
                  </a:lnTo>
                  <a:lnTo>
                    <a:pt x="209697" y="5917"/>
                  </a:lnTo>
                  <a:lnTo>
                    <a:pt x="165658" y="0"/>
                  </a:lnTo>
                  <a:close/>
                </a:path>
                <a:path w="331470" h="331470">
                  <a:moveTo>
                    <a:pt x="259446" y="30479"/>
                  </a:moveTo>
                  <a:lnTo>
                    <a:pt x="165658" y="30479"/>
                  </a:lnTo>
                  <a:lnTo>
                    <a:pt x="208389" y="37370"/>
                  </a:lnTo>
                  <a:lnTo>
                    <a:pt x="245500" y="56559"/>
                  </a:lnTo>
                  <a:lnTo>
                    <a:pt x="274765" y="85821"/>
                  </a:lnTo>
                  <a:lnTo>
                    <a:pt x="293958" y="122929"/>
                  </a:lnTo>
                  <a:lnTo>
                    <a:pt x="300850" y="165658"/>
                  </a:lnTo>
                  <a:lnTo>
                    <a:pt x="293958" y="208389"/>
                  </a:lnTo>
                  <a:lnTo>
                    <a:pt x="274765" y="245500"/>
                  </a:lnTo>
                  <a:lnTo>
                    <a:pt x="245500" y="274765"/>
                  </a:lnTo>
                  <a:lnTo>
                    <a:pt x="208389" y="293958"/>
                  </a:lnTo>
                  <a:lnTo>
                    <a:pt x="165658" y="300850"/>
                  </a:lnTo>
                  <a:lnTo>
                    <a:pt x="259441" y="300850"/>
                  </a:lnTo>
                  <a:lnTo>
                    <a:pt x="282797" y="282803"/>
                  </a:lnTo>
                  <a:lnTo>
                    <a:pt x="308700" y="249273"/>
                  </a:lnTo>
                  <a:lnTo>
                    <a:pt x="325400" y="209698"/>
                  </a:lnTo>
                  <a:lnTo>
                    <a:pt x="331317" y="165658"/>
                  </a:lnTo>
                  <a:lnTo>
                    <a:pt x="325400" y="121620"/>
                  </a:lnTo>
                  <a:lnTo>
                    <a:pt x="308700" y="82047"/>
                  </a:lnTo>
                  <a:lnTo>
                    <a:pt x="282797" y="48520"/>
                  </a:lnTo>
                  <a:lnTo>
                    <a:pt x="259446" y="30479"/>
                  </a:lnTo>
                  <a:close/>
                </a:path>
              </a:pathLst>
            </a:custGeom>
            <a:solidFill>
              <a:srgbClr val="0CC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976634" y="5300958"/>
              <a:ext cx="227304" cy="227304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76010" y="5573610"/>
              <a:ext cx="226758" cy="195474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6323504" y="5672608"/>
            <a:ext cx="1528445" cy="909319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95250" marR="87630" algn="ctr">
              <a:lnSpc>
                <a:spcPct val="104200"/>
              </a:lnSpc>
              <a:spcBef>
                <a:spcPts val="6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External</a:t>
            </a:r>
            <a:r>
              <a:rPr sz="800" b="1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Facilities Completion:</a:t>
            </a:r>
            <a:endParaRPr sz="800" dirty="0">
              <a:latin typeface="Arial"/>
              <a:cs typeface="Arial"/>
            </a:endParaRPr>
          </a:p>
          <a:p>
            <a:pPr marL="12065" marR="5080" algn="ctr">
              <a:lnSpc>
                <a:spcPct val="104200"/>
              </a:lnSpc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Development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 of</a:t>
            </a:r>
            <a:r>
              <a:rPr sz="800" spc="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necessary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public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amenities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services,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such</a:t>
            </a:r>
            <a:r>
              <a:rPr sz="8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as</a:t>
            </a:r>
            <a:r>
              <a:rPr sz="8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Early</a:t>
            </a:r>
            <a:r>
              <a:rPr sz="800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Childhood Development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Centre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and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public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spaces.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39490" y="5315032"/>
            <a:ext cx="106680" cy="1663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b="1" spc="8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995725" y="5825542"/>
            <a:ext cx="1263015" cy="782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-635" algn="ctr">
              <a:lnSpc>
                <a:spcPct val="104200"/>
              </a:lnSpc>
              <a:spcBef>
                <a:spcPts val="6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Open</a:t>
            </a:r>
            <a:r>
              <a:rPr sz="800" b="1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Market</a:t>
            </a:r>
            <a:r>
              <a:rPr sz="800" b="1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Units Development:</a:t>
            </a:r>
            <a:r>
              <a:rPr sz="800" b="1" spc="500" dirty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Following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housing completion,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open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market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units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be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developed.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442256" y="5825542"/>
            <a:ext cx="1075690" cy="782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065" marR="5080" algn="ctr">
              <a:lnSpc>
                <a:spcPct val="104200"/>
              </a:lnSpc>
              <a:spcBef>
                <a:spcPts val="6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Project</a:t>
            </a:r>
            <a:r>
              <a:rPr sz="800" b="1" spc="20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Completion: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Targeting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swift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completion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post-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land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transfer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to</a:t>
            </a:r>
            <a:r>
              <a:rPr sz="800" spc="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meet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urgent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 needs.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2261598" y="562229"/>
            <a:ext cx="8277859" cy="3366770"/>
            <a:chOff x="2261598" y="562229"/>
            <a:chExt cx="8277859" cy="3366770"/>
          </a:xfrm>
        </p:grpSpPr>
        <p:sp>
          <p:nvSpPr>
            <p:cNvPr id="31" name="object 31"/>
            <p:cNvSpPr/>
            <p:nvPr/>
          </p:nvSpPr>
          <p:spPr>
            <a:xfrm>
              <a:off x="6506400" y="562229"/>
              <a:ext cx="4032885" cy="2372995"/>
            </a:xfrm>
            <a:custGeom>
              <a:avLst/>
              <a:gdLst/>
              <a:ahLst/>
              <a:cxnLst/>
              <a:rect l="l" t="t" r="r" b="b"/>
              <a:pathLst>
                <a:path w="4032884" h="2372995">
                  <a:moveTo>
                    <a:pt x="4032504" y="0"/>
                  </a:moveTo>
                  <a:lnTo>
                    <a:pt x="0" y="0"/>
                  </a:lnTo>
                  <a:lnTo>
                    <a:pt x="0" y="2372868"/>
                  </a:lnTo>
                  <a:lnTo>
                    <a:pt x="4032504" y="2372868"/>
                  </a:lnTo>
                  <a:lnTo>
                    <a:pt x="4032504" y="0"/>
                  </a:lnTo>
                  <a:close/>
                </a:path>
              </a:pathLst>
            </a:custGeom>
            <a:solidFill>
              <a:srgbClr val="231F20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66077" y="655840"/>
              <a:ext cx="3702507" cy="2042896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6566077" y="655840"/>
              <a:ext cx="3702685" cy="2043430"/>
            </a:xfrm>
            <a:custGeom>
              <a:avLst/>
              <a:gdLst/>
              <a:ahLst/>
              <a:cxnLst/>
              <a:rect l="l" t="t" r="r" b="b"/>
              <a:pathLst>
                <a:path w="3702684" h="2043430">
                  <a:moveTo>
                    <a:pt x="0" y="2042896"/>
                  </a:moveTo>
                  <a:lnTo>
                    <a:pt x="3702494" y="2042896"/>
                  </a:lnTo>
                  <a:lnTo>
                    <a:pt x="3702494" y="0"/>
                  </a:lnTo>
                  <a:lnTo>
                    <a:pt x="0" y="0"/>
                  </a:lnTo>
                  <a:lnTo>
                    <a:pt x="0" y="2042896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261590" y="3278517"/>
              <a:ext cx="5173980" cy="438784"/>
            </a:xfrm>
            <a:custGeom>
              <a:avLst/>
              <a:gdLst/>
              <a:ahLst/>
              <a:cxnLst/>
              <a:rect l="l" t="t" r="r" b="b"/>
              <a:pathLst>
                <a:path w="5173980" h="438785">
                  <a:moveTo>
                    <a:pt x="108521" y="211112"/>
                  </a:moveTo>
                  <a:lnTo>
                    <a:pt x="90741" y="181114"/>
                  </a:lnTo>
                  <a:lnTo>
                    <a:pt x="90741" y="199974"/>
                  </a:lnTo>
                  <a:lnTo>
                    <a:pt x="90741" y="223100"/>
                  </a:lnTo>
                  <a:lnTo>
                    <a:pt x="89446" y="224383"/>
                  </a:lnTo>
                  <a:lnTo>
                    <a:pt x="66332" y="224383"/>
                  </a:lnTo>
                  <a:lnTo>
                    <a:pt x="65049" y="223100"/>
                  </a:lnTo>
                  <a:lnTo>
                    <a:pt x="65049" y="198691"/>
                  </a:lnTo>
                  <a:lnTo>
                    <a:pt x="89446" y="198691"/>
                  </a:lnTo>
                  <a:lnTo>
                    <a:pt x="90741" y="199974"/>
                  </a:lnTo>
                  <a:lnTo>
                    <a:pt x="90741" y="181114"/>
                  </a:lnTo>
                  <a:lnTo>
                    <a:pt x="88633" y="181013"/>
                  </a:lnTo>
                  <a:lnTo>
                    <a:pt x="76847" y="181381"/>
                  </a:lnTo>
                  <a:lnTo>
                    <a:pt x="64985" y="181876"/>
                  </a:lnTo>
                  <a:lnTo>
                    <a:pt x="53670" y="181749"/>
                  </a:lnTo>
                  <a:lnTo>
                    <a:pt x="47091" y="211112"/>
                  </a:lnTo>
                  <a:lnTo>
                    <a:pt x="47256" y="221322"/>
                  </a:lnTo>
                  <a:lnTo>
                    <a:pt x="77914" y="242189"/>
                  </a:lnTo>
                  <a:lnTo>
                    <a:pt x="88430" y="242023"/>
                  </a:lnTo>
                  <a:lnTo>
                    <a:pt x="96316" y="241541"/>
                  </a:lnTo>
                  <a:lnTo>
                    <a:pt x="96621" y="241541"/>
                  </a:lnTo>
                  <a:lnTo>
                    <a:pt x="105295" y="240690"/>
                  </a:lnTo>
                  <a:lnTo>
                    <a:pt x="107213" y="237858"/>
                  </a:lnTo>
                  <a:lnTo>
                    <a:pt x="107886" y="229971"/>
                  </a:lnTo>
                  <a:lnTo>
                    <a:pt x="108191" y="224383"/>
                  </a:lnTo>
                  <a:lnTo>
                    <a:pt x="108267" y="223100"/>
                  </a:lnTo>
                  <a:lnTo>
                    <a:pt x="108369" y="221322"/>
                  </a:lnTo>
                  <a:lnTo>
                    <a:pt x="108521" y="211112"/>
                  </a:lnTo>
                  <a:close/>
                </a:path>
                <a:path w="5173980" h="438785">
                  <a:moveTo>
                    <a:pt x="108546" y="286880"/>
                  </a:moveTo>
                  <a:lnTo>
                    <a:pt x="108394" y="276415"/>
                  </a:lnTo>
                  <a:lnTo>
                    <a:pt x="108331" y="275336"/>
                  </a:lnTo>
                  <a:lnTo>
                    <a:pt x="108254" y="274053"/>
                  </a:lnTo>
                  <a:lnTo>
                    <a:pt x="107899" y="267589"/>
                  </a:lnTo>
                  <a:lnTo>
                    <a:pt x="107315" y="260921"/>
                  </a:lnTo>
                  <a:lnTo>
                    <a:pt x="105003" y="257784"/>
                  </a:lnTo>
                  <a:lnTo>
                    <a:pt x="105727" y="257784"/>
                  </a:lnTo>
                  <a:lnTo>
                    <a:pt x="98018" y="256921"/>
                  </a:lnTo>
                  <a:lnTo>
                    <a:pt x="90741" y="256552"/>
                  </a:lnTo>
                  <a:lnTo>
                    <a:pt x="90741" y="275336"/>
                  </a:lnTo>
                  <a:lnTo>
                    <a:pt x="90741" y="298450"/>
                  </a:lnTo>
                  <a:lnTo>
                    <a:pt x="89458" y="299745"/>
                  </a:lnTo>
                  <a:lnTo>
                    <a:pt x="65049" y="299745"/>
                  </a:lnTo>
                  <a:lnTo>
                    <a:pt x="65049" y="274053"/>
                  </a:lnTo>
                  <a:lnTo>
                    <a:pt x="89458" y="274053"/>
                  </a:lnTo>
                  <a:lnTo>
                    <a:pt x="90741" y="275336"/>
                  </a:lnTo>
                  <a:lnTo>
                    <a:pt x="90741" y="256552"/>
                  </a:lnTo>
                  <a:lnTo>
                    <a:pt x="88988" y="256451"/>
                  </a:lnTo>
                  <a:lnTo>
                    <a:pt x="75615" y="256324"/>
                  </a:lnTo>
                  <a:lnTo>
                    <a:pt x="62471" y="256641"/>
                  </a:lnTo>
                  <a:lnTo>
                    <a:pt x="47104" y="286880"/>
                  </a:lnTo>
                  <a:lnTo>
                    <a:pt x="47294" y="297345"/>
                  </a:lnTo>
                  <a:lnTo>
                    <a:pt x="47371" y="299745"/>
                  </a:lnTo>
                  <a:lnTo>
                    <a:pt x="47891" y="308775"/>
                  </a:lnTo>
                  <a:lnTo>
                    <a:pt x="48221" y="312356"/>
                  </a:lnTo>
                  <a:lnTo>
                    <a:pt x="48298" y="313220"/>
                  </a:lnTo>
                  <a:lnTo>
                    <a:pt x="50406" y="316318"/>
                  </a:lnTo>
                  <a:lnTo>
                    <a:pt x="55410" y="316903"/>
                  </a:lnTo>
                  <a:lnTo>
                    <a:pt x="64757" y="317500"/>
                  </a:lnTo>
                  <a:lnTo>
                    <a:pt x="76962" y="317665"/>
                  </a:lnTo>
                  <a:lnTo>
                    <a:pt x="86588" y="317500"/>
                  </a:lnTo>
                  <a:lnTo>
                    <a:pt x="88392" y="317500"/>
                  </a:lnTo>
                  <a:lnTo>
                    <a:pt x="98920" y="316903"/>
                  </a:lnTo>
                  <a:lnTo>
                    <a:pt x="105206" y="316318"/>
                  </a:lnTo>
                  <a:lnTo>
                    <a:pt x="105473" y="316318"/>
                  </a:lnTo>
                  <a:lnTo>
                    <a:pt x="107378" y="312356"/>
                  </a:lnTo>
                  <a:lnTo>
                    <a:pt x="107899" y="306197"/>
                  </a:lnTo>
                  <a:lnTo>
                    <a:pt x="108242" y="299745"/>
                  </a:lnTo>
                  <a:lnTo>
                    <a:pt x="108318" y="298450"/>
                  </a:lnTo>
                  <a:lnTo>
                    <a:pt x="108369" y="297345"/>
                  </a:lnTo>
                  <a:lnTo>
                    <a:pt x="108546" y="286880"/>
                  </a:lnTo>
                  <a:close/>
                </a:path>
                <a:path w="5173980" h="438785">
                  <a:moveTo>
                    <a:pt x="251929" y="152806"/>
                  </a:moveTo>
                  <a:lnTo>
                    <a:pt x="249301" y="147205"/>
                  </a:lnTo>
                  <a:lnTo>
                    <a:pt x="242735" y="144754"/>
                  </a:lnTo>
                  <a:lnTo>
                    <a:pt x="54559" y="144957"/>
                  </a:lnTo>
                  <a:lnTo>
                    <a:pt x="45847" y="146253"/>
                  </a:lnTo>
                  <a:lnTo>
                    <a:pt x="44119" y="156857"/>
                  </a:lnTo>
                  <a:lnTo>
                    <a:pt x="51574" y="161226"/>
                  </a:lnTo>
                  <a:lnTo>
                    <a:pt x="244462" y="161899"/>
                  </a:lnTo>
                  <a:lnTo>
                    <a:pt x="250405" y="158661"/>
                  </a:lnTo>
                  <a:lnTo>
                    <a:pt x="251929" y="152806"/>
                  </a:lnTo>
                  <a:close/>
                </a:path>
                <a:path w="5173980" h="438785">
                  <a:moveTo>
                    <a:pt x="252082" y="120015"/>
                  </a:moveTo>
                  <a:lnTo>
                    <a:pt x="249694" y="115087"/>
                  </a:lnTo>
                  <a:lnTo>
                    <a:pt x="248920" y="114312"/>
                  </a:lnTo>
                  <a:lnTo>
                    <a:pt x="246786" y="113296"/>
                  </a:lnTo>
                  <a:lnTo>
                    <a:pt x="51574" y="113715"/>
                  </a:lnTo>
                  <a:lnTo>
                    <a:pt x="47472" y="118376"/>
                  </a:lnTo>
                  <a:lnTo>
                    <a:pt x="47142" y="123659"/>
                  </a:lnTo>
                  <a:lnTo>
                    <a:pt x="50152" y="128092"/>
                  </a:lnTo>
                  <a:lnTo>
                    <a:pt x="56057" y="130200"/>
                  </a:lnTo>
                  <a:lnTo>
                    <a:pt x="241896" y="130225"/>
                  </a:lnTo>
                  <a:lnTo>
                    <a:pt x="247446" y="129057"/>
                  </a:lnTo>
                  <a:lnTo>
                    <a:pt x="251091" y="125158"/>
                  </a:lnTo>
                  <a:lnTo>
                    <a:pt x="252082" y="120015"/>
                  </a:lnTo>
                  <a:close/>
                </a:path>
                <a:path w="5173980" h="438785">
                  <a:moveTo>
                    <a:pt x="403745" y="113118"/>
                  </a:moveTo>
                  <a:lnTo>
                    <a:pt x="403313" y="104889"/>
                  </a:lnTo>
                  <a:lnTo>
                    <a:pt x="383514" y="85483"/>
                  </a:lnTo>
                  <a:lnTo>
                    <a:pt x="383514" y="109334"/>
                  </a:lnTo>
                  <a:lnTo>
                    <a:pt x="359054" y="134416"/>
                  </a:lnTo>
                  <a:lnTo>
                    <a:pt x="345935" y="121678"/>
                  </a:lnTo>
                  <a:lnTo>
                    <a:pt x="345935" y="146888"/>
                  </a:lnTo>
                  <a:lnTo>
                    <a:pt x="217030" y="275780"/>
                  </a:lnTo>
                  <a:lnTo>
                    <a:pt x="204622" y="263804"/>
                  </a:lnTo>
                  <a:lnTo>
                    <a:pt x="204622" y="289445"/>
                  </a:lnTo>
                  <a:lnTo>
                    <a:pt x="148971" y="316852"/>
                  </a:lnTo>
                  <a:lnTo>
                    <a:pt x="177647" y="261213"/>
                  </a:lnTo>
                  <a:lnTo>
                    <a:pt x="204622" y="289445"/>
                  </a:lnTo>
                  <a:lnTo>
                    <a:pt x="204622" y="263804"/>
                  </a:lnTo>
                  <a:lnTo>
                    <a:pt x="201942" y="261213"/>
                  </a:lnTo>
                  <a:lnTo>
                    <a:pt x="190868" y="250520"/>
                  </a:lnTo>
                  <a:lnTo>
                    <a:pt x="190436" y="248361"/>
                  </a:lnTo>
                  <a:lnTo>
                    <a:pt x="318922" y="119938"/>
                  </a:lnTo>
                  <a:lnTo>
                    <a:pt x="345935" y="146888"/>
                  </a:lnTo>
                  <a:lnTo>
                    <a:pt x="345935" y="121678"/>
                  </a:lnTo>
                  <a:lnTo>
                    <a:pt x="344157" y="119938"/>
                  </a:lnTo>
                  <a:lnTo>
                    <a:pt x="342379" y="118211"/>
                  </a:lnTo>
                  <a:lnTo>
                    <a:pt x="331355" y="107505"/>
                  </a:lnTo>
                  <a:lnTo>
                    <a:pt x="356603" y="82257"/>
                  </a:lnTo>
                  <a:lnTo>
                    <a:pt x="383514" y="109334"/>
                  </a:lnTo>
                  <a:lnTo>
                    <a:pt x="383514" y="85483"/>
                  </a:lnTo>
                  <a:lnTo>
                    <a:pt x="380238" y="82257"/>
                  </a:lnTo>
                  <a:lnTo>
                    <a:pt x="359702" y="62128"/>
                  </a:lnTo>
                  <a:lnTo>
                    <a:pt x="356603" y="61175"/>
                  </a:lnTo>
                  <a:lnTo>
                    <a:pt x="353314" y="61417"/>
                  </a:lnTo>
                  <a:lnTo>
                    <a:pt x="351015" y="63817"/>
                  </a:lnTo>
                  <a:lnTo>
                    <a:pt x="337947" y="76415"/>
                  </a:lnTo>
                  <a:lnTo>
                    <a:pt x="325170" y="89979"/>
                  </a:lnTo>
                  <a:lnTo>
                    <a:pt x="312407" y="103390"/>
                  </a:lnTo>
                  <a:lnTo>
                    <a:pt x="299262" y="115658"/>
                  </a:lnTo>
                  <a:lnTo>
                    <a:pt x="298069" y="116674"/>
                  </a:lnTo>
                  <a:lnTo>
                    <a:pt x="296900" y="117703"/>
                  </a:lnTo>
                  <a:lnTo>
                    <a:pt x="295376" y="118211"/>
                  </a:lnTo>
                  <a:lnTo>
                    <a:pt x="295376" y="60833"/>
                  </a:lnTo>
                  <a:lnTo>
                    <a:pt x="295376" y="47713"/>
                  </a:lnTo>
                  <a:lnTo>
                    <a:pt x="290601" y="43713"/>
                  </a:lnTo>
                  <a:lnTo>
                    <a:pt x="278257" y="43713"/>
                  </a:lnTo>
                  <a:lnTo>
                    <a:pt x="278257" y="60833"/>
                  </a:lnTo>
                  <a:lnTo>
                    <a:pt x="278257" y="136613"/>
                  </a:lnTo>
                  <a:lnTo>
                    <a:pt x="163499" y="250723"/>
                  </a:lnTo>
                  <a:lnTo>
                    <a:pt x="155028" y="267030"/>
                  </a:lnTo>
                  <a:lnTo>
                    <a:pt x="146494" y="283311"/>
                  </a:lnTo>
                  <a:lnTo>
                    <a:pt x="138010" y="299618"/>
                  </a:lnTo>
                  <a:lnTo>
                    <a:pt x="129679" y="315976"/>
                  </a:lnTo>
                  <a:lnTo>
                    <a:pt x="127723" y="319900"/>
                  </a:lnTo>
                  <a:lnTo>
                    <a:pt x="119926" y="333857"/>
                  </a:lnTo>
                  <a:lnTo>
                    <a:pt x="119507" y="343458"/>
                  </a:lnTo>
                  <a:lnTo>
                    <a:pt x="125933" y="347484"/>
                  </a:lnTo>
                  <a:lnTo>
                    <a:pt x="131864" y="345567"/>
                  </a:lnTo>
                  <a:lnTo>
                    <a:pt x="188074" y="316852"/>
                  </a:lnTo>
                  <a:lnTo>
                    <a:pt x="213474" y="303872"/>
                  </a:lnTo>
                  <a:lnTo>
                    <a:pt x="241871" y="275780"/>
                  </a:lnTo>
                  <a:lnTo>
                    <a:pt x="278257" y="239788"/>
                  </a:lnTo>
                  <a:lnTo>
                    <a:pt x="278257" y="402475"/>
                  </a:lnTo>
                  <a:lnTo>
                    <a:pt x="19240" y="402475"/>
                  </a:lnTo>
                  <a:lnTo>
                    <a:pt x="17957" y="401193"/>
                  </a:lnTo>
                  <a:lnTo>
                    <a:pt x="17957" y="62128"/>
                  </a:lnTo>
                  <a:lnTo>
                    <a:pt x="19240" y="60833"/>
                  </a:lnTo>
                  <a:lnTo>
                    <a:pt x="73609" y="60833"/>
                  </a:lnTo>
                  <a:lnTo>
                    <a:pt x="73609" y="86537"/>
                  </a:lnTo>
                  <a:lnTo>
                    <a:pt x="79578" y="90170"/>
                  </a:lnTo>
                  <a:lnTo>
                    <a:pt x="82245" y="89979"/>
                  </a:lnTo>
                  <a:lnTo>
                    <a:pt x="213639" y="89979"/>
                  </a:lnTo>
                  <a:lnTo>
                    <a:pt x="217220" y="90728"/>
                  </a:lnTo>
                  <a:lnTo>
                    <a:pt x="218224" y="89979"/>
                  </a:lnTo>
                  <a:lnTo>
                    <a:pt x="223456" y="86055"/>
                  </a:lnTo>
                  <a:lnTo>
                    <a:pt x="223456" y="72821"/>
                  </a:lnTo>
                  <a:lnTo>
                    <a:pt x="223456" y="60833"/>
                  </a:lnTo>
                  <a:lnTo>
                    <a:pt x="278257" y="60833"/>
                  </a:lnTo>
                  <a:lnTo>
                    <a:pt x="278257" y="43713"/>
                  </a:lnTo>
                  <a:lnTo>
                    <a:pt x="223456" y="43713"/>
                  </a:lnTo>
                  <a:lnTo>
                    <a:pt x="223456" y="30010"/>
                  </a:lnTo>
                  <a:lnTo>
                    <a:pt x="223456" y="17678"/>
                  </a:lnTo>
                  <a:lnTo>
                    <a:pt x="219583" y="13462"/>
                  </a:lnTo>
                  <a:lnTo>
                    <a:pt x="217487" y="13296"/>
                  </a:lnTo>
                  <a:lnTo>
                    <a:pt x="206336" y="13271"/>
                  </a:lnTo>
                  <a:lnTo>
                    <a:pt x="206336" y="30010"/>
                  </a:lnTo>
                  <a:lnTo>
                    <a:pt x="206336" y="72821"/>
                  </a:lnTo>
                  <a:lnTo>
                    <a:pt x="90741" y="72821"/>
                  </a:lnTo>
                  <a:lnTo>
                    <a:pt x="90741" y="60833"/>
                  </a:lnTo>
                  <a:lnTo>
                    <a:pt x="90741" y="30010"/>
                  </a:lnTo>
                  <a:lnTo>
                    <a:pt x="206336" y="30010"/>
                  </a:lnTo>
                  <a:lnTo>
                    <a:pt x="206336" y="13271"/>
                  </a:lnTo>
                  <a:lnTo>
                    <a:pt x="82575" y="12852"/>
                  </a:lnTo>
                  <a:lnTo>
                    <a:pt x="79832" y="12115"/>
                  </a:lnTo>
                  <a:lnTo>
                    <a:pt x="73609" y="15976"/>
                  </a:lnTo>
                  <a:lnTo>
                    <a:pt x="73609" y="43713"/>
                  </a:lnTo>
                  <a:lnTo>
                    <a:pt x="4292" y="43713"/>
                  </a:lnTo>
                  <a:lnTo>
                    <a:pt x="0" y="51257"/>
                  </a:lnTo>
                  <a:lnTo>
                    <a:pt x="800" y="54381"/>
                  </a:lnTo>
                  <a:lnTo>
                    <a:pt x="723" y="413118"/>
                  </a:lnTo>
                  <a:lnTo>
                    <a:pt x="2362" y="417626"/>
                  </a:lnTo>
                  <a:lnTo>
                    <a:pt x="7429" y="419430"/>
                  </a:lnTo>
                  <a:lnTo>
                    <a:pt x="290283" y="419227"/>
                  </a:lnTo>
                  <a:lnTo>
                    <a:pt x="294995" y="414515"/>
                  </a:lnTo>
                  <a:lnTo>
                    <a:pt x="295033" y="402475"/>
                  </a:lnTo>
                  <a:lnTo>
                    <a:pt x="295186" y="347484"/>
                  </a:lnTo>
                  <a:lnTo>
                    <a:pt x="295313" y="303872"/>
                  </a:lnTo>
                  <a:lnTo>
                    <a:pt x="295440" y="261213"/>
                  </a:lnTo>
                  <a:lnTo>
                    <a:pt x="295503" y="239788"/>
                  </a:lnTo>
                  <a:lnTo>
                    <a:pt x="295554" y="222415"/>
                  </a:lnTo>
                  <a:lnTo>
                    <a:pt x="382663" y="134416"/>
                  </a:lnTo>
                  <a:lnTo>
                    <a:pt x="403745" y="113118"/>
                  </a:lnTo>
                  <a:close/>
                </a:path>
                <a:path w="5173980" h="438785">
                  <a:moveTo>
                    <a:pt x="4946193" y="195249"/>
                  </a:moveTo>
                  <a:lnTo>
                    <a:pt x="4927422" y="158699"/>
                  </a:lnTo>
                  <a:lnTo>
                    <a:pt x="4895621" y="124536"/>
                  </a:lnTo>
                  <a:lnTo>
                    <a:pt x="4882464" y="114465"/>
                  </a:lnTo>
                  <a:lnTo>
                    <a:pt x="4870488" y="104584"/>
                  </a:lnTo>
                  <a:lnTo>
                    <a:pt x="4864925" y="97663"/>
                  </a:lnTo>
                  <a:lnTo>
                    <a:pt x="4871453" y="83858"/>
                  </a:lnTo>
                  <a:lnTo>
                    <a:pt x="4886515" y="56426"/>
                  </a:lnTo>
                  <a:lnTo>
                    <a:pt x="4893094" y="42392"/>
                  </a:lnTo>
                  <a:lnTo>
                    <a:pt x="4898707" y="8991"/>
                  </a:lnTo>
                  <a:lnTo>
                    <a:pt x="4882388" y="444"/>
                  </a:lnTo>
                  <a:lnTo>
                    <a:pt x="4854765" y="4927"/>
                  </a:lnTo>
                  <a:lnTo>
                    <a:pt x="4826419" y="10579"/>
                  </a:lnTo>
                  <a:lnTo>
                    <a:pt x="4819205" y="11239"/>
                  </a:lnTo>
                  <a:lnTo>
                    <a:pt x="4809134" y="11518"/>
                  </a:lnTo>
                  <a:lnTo>
                    <a:pt x="4801984" y="10909"/>
                  </a:lnTo>
                  <a:lnTo>
                    <a:pt x="4785703" y="7759"/>
                  </a:lnTo>
                  <a:lnTo>
                    <a:pt x="4766119" y="2946"/>
                  </a:lnTo>
                  <a:lnTo>
                    <a:pt x="4747018" y="0"/>
                  </a:lnTo>
                  <a:lnTo>
                    <a:pt x="4732172" y="2527"/>
                  </a:lnTo>
                  <a:lnTo>
                    <a:pt x="4724755" y="14300"/>
                  </a:lnTo>
                  <a:lnTo>
                    <a:pt x="4726813" y="31216"/>
                  </a:lnTo>
                  <a:lnTo>
                    <a:pt x="4733620" y="48717"/>
                  </a:lnTo>
                  <a:lnTo>
                    <a:pt x="4740440" y="62242"/>
                  </a:lnTo>
                  <a:lnTo>
                    <a:pt x="4752911" y="82207"/>
                  </a:lnTo>
                  <a:lnTo>
                    <a:pt x="4758563" y="93345"/>
                  </a:lnTo>
                  <a:lnTo>
                    <a:pt x="4759706" y="101892"/>
                  </a:lnTo>
                  <a:lnTo>
                    <a:pt x="4738738" y="117805"/>
                  </a:lnTo>
                  <a:lnTo>
                    <a:pt x="4728489" y="126034"/>
                  </a:lnTo>
                  <a:lnTo>
                    <a:pt x="4694631" y="166268"/>
                  </a:lnTo>
                  <a:lnTo>
                    <a:pt x="4673308" y="204635"/>
                  </a:lnTo>
                  <a:lnTo>
                    <a:pt x="4657331" y="245465"/>
                  </a:lnTo>
                  <a:lnTo>
                    <a:pt x="4649152" y="284060"/>
                  </a:lnTo>
                  <a:lnTo>
                    <a:pt x="4648543" y="299504"/>
                  </a:lnTo>
                  <a:lnTo>
                    <a:pt x="4648682" y="307860"/>
                  </a:lnTo>
                  <a:lnTo>
                    <a:pt x="4661001" y="355053"/>
                  </a:lnTo>
                  <a:lnTo>
                    <a:pt x="4685017" y="388759"/>
                  </a:lnTo>
                  <a:lnTo>
                    <a:pt x="4717897" y="414413"/>
                  </a:lnTo>
                  <a:lnTo>
                    <a:pt x="4756328" y="430491"/>
                  </a:lnTo>
                  <a:lnTo>
                    <a:pt x="4812322" y="438683"/>
                  </a:lnTo>
                  <a:lnTo>
                    <a:pt x="4825670" y="437121"/>
                  </a:lnTo>
                  <a:lnTo>
                    <a:pt x="4831613" y="434187"/>
                  </a:lnTo>
                  <a:lnTo>
                    <a:pt x="4831829" y="421703"/>
                  </a:lnTo>
                  <a:lnTo>
                    <a:pt x="4793843" y="421703"/>
                  </a:lnTo>
                  <a:lnTo>
                    <a:pt x="4777524" y="419531"/>
                  </a:lnTo>
                  <a:lnTo>
                    <a:pt x="4738890" y="406844"/>
                  </a:lnTo>
                  <a:lnTo>
                    <a:pt x="4688827" y="369633"/>
                  </a:lnTo>
                  <a:lnTo>
                    <a:pt x="4670387" y="332892"/>
                  </a:lnTo>
                  <a:lnTo>
                    <a:pt x="4665916" y="291909"/>
                  </a:lnTo>
                  <a:lnTo>
                    <a:pt x="4672876" y="249389"/>
                  </a:lnTo>
                  <a:lnTo>
                    <a:pt x="4688776" y="208000"/>
                  </a:lnTo>
                  <a:lnTo>
                    <a:pt x="4711103" y="170421"/>
                  </a:lnTo>
                  <a:lnTo>
                    <a:pt x="4737836" y="140208"/>
                  </a:lnTo>
                  <a:lnTo>
                    <a:pt x="4767161" y="117665"/>
                  </a:lnTo>
                  <a:lnTo>
                    <a:pt x="4841354" y="117665"/>
                  </a:lnTo>
                  <a:lnTo>
                    <a:pt x="4843564" y="104394"/>
                  </a:lnTo>
                  <a:lnTo>
                    <a:pt x="4834496" y="101625"/>
                  </a:lnTo>
                  <a:lnTo>
                    <a:pt x="4822063" y="100736"/>
                  </a:lnTo>
                  <a:lnTo>
                    <a:pt x="4785118" y="101790"/>
                  </a:lnTo>
                  <a:lnTo>
                    <a:pt x="4776406" y="101219"/>
                  </a:lnTo>
                  <a:lnTo>
                    <a:pt x="4771860" y="84277"/>
                  </a:lnTo>
                  <a:lnTo>
                    <a:pt x="4763681" y="68275"/>
                  </a:lnTo>
                  <a:lnTo>
                    <a:pt x="4754232" y="52501"/>
                  </a:lnTo>
                  <a:lnTo>
                    <a:pt x="4745914" y="36220"/>
                  </a:lnTo>
                  <a:lnTo>
                    <a:pt x="4743285" y="29883"/>
                  </a:lnTo>
                  <a:lnTo>
                    <a:pt x="4741697" y="23444"/>
                  </a:lnTo>
                  <a:lnTo>
                    <a:pt x="4739462" y="17018"/>
                  </a:lnTo>
                  <a:lnTo>
                    <a:pt x="4754524" y="17005"/>
                  </a:lnTo>
                  <a:lnTo>
                    <a:pt x="4769205" y="20129"/>
                  </a:lnTo>
                  <a:lnTo>
                    <a:pt x="4783696" y="24193"/>
                  </a:lnTo>
                  <a:lnTo>
                    <a:pt x="4798199" y="27025"/>
                  </a:lnTo>
                  <a:lnTo>
                    <a:pt x="4820170" y="27063"/>
                  </a:lnTo>
                  <a:lnTo>
                    <a:pt x="4840973" y="23964"/>
                  </a:lnTo>
                  <a:lnTo>
                    <a:pt x="4861623" y="19900"/>
                  </a:lnTo>
                  <a:lnTo>
                    <a:pt x="4883124" y="17018"/>
                  </a:lnTo>
                  <a:lnTo>
                    <a:pt x="4864278" y="64566"/>
                  </a:lnTo>
                  <a:lnTo>
                    <a:pt x="4846371" y="76962"/>
                  </a:lnTo>
                  <a:lnTo>
                    <a:pt x="4828095" y="76796"/>
                  </a:lnTo>
                  <a:lnTo>
                    <a:pt x="4808740" y="76149"/>
                  </a:lnTo>
                  <a:lnTo>
                    <a:pt x="4794288" y="77012"/>
                  </a:lnTo>
                  <a:lnTo>
                    <a:pt x="4790097" y="77965"/>
                  </a:lnTo>
                  <a:lnTo>
                    <a:pt x="4787036" y="80594"/>
                  </a:lnTo>
                  <a:lnTo>
                    <a:pt x="4785525" y="84607"/>
                  </a:lnTo>
                  <a:lnTo>
                    <a:pt x="4789741" y="93014"/>
                  </a:lnTo>
                  <a:lnTo>
                    <a:pt x="4848237" y="93014"/>
                  </a:lnTo>
                  <a:lnTo>
                    <a:pt x="4850968" y="107035"/>
                  </a:lnTo>
                  <a:lnTo>
                    <a:pt x="4859134" y="116916"/>
                  </a:lnTo>
                  <a:lnTo>
                    <a:pt x="4881092" y="133045"/>
                  </a:lnTo>
                  <a:lnTo>
                    <a:pt x="4896320" y="147701"/>
                  </a:lnTo>
                  <a:lnTo>
                    <a:pt x="4910213" y="163639"/>
                  </a:lnTo>
                  <a:lnTo>
                    <a:pt x="4922507" y="180835"/>
                  </a:lnTo>
                  <a:lnTo>
                    <a:pt x="4932908" y="199288"/>
                  </a:lnTo>
                  <a:lnTo>
                    <a:pt x="4939487" y="201155"/>
                  </a:lnTo>
                  <a:lnTo>
                    <a:pt x="4944110" y="199707"/>
                  </a:lnTo>
                  <a:lnTo>
                    <a:pt x="4946193" y="195249"/>
                  </a:lnTo>
                  <a:close/>
                </a:path>
                <a:path w="5173980" h="438785">
                  <a:moveTo>
                    <a:pt x="5173599" y="177177"/>
                  </a:moveTo>
                  <a:lnTo>
                    <a:pt x="5164963" y="164871"/>
                  </a:lnTo>
                  <a:lnTo>
                    <a:pt x="5158435" y="161505"/>
                  </a:lnTo>
                  <a:lnTo>
                    <a:pt x="5158435" y="244182"/>
                  </a:lnTo>
                  <a:lnTo>
                    <a:pt x="5156378" y="249288"/>
                  </a:lnTo>
                  <a:lnTo>
                    <a:pt x="5152110" y="253047"/>
                  </a:lnTo>
                  <a:lnTo>
                    <a:pt x="5145824" y="256324"/>
                  </a:lnTo>
                  <a:lnTo>
                    <a:pt x="5109311" y="266128"/>
                  </a:lnTo>
                  <a:lnTo>
                    <a:pt x="5062893" y="269379"/>
                  </a:lnTo>
                  <a:lnTo>
                    <a:pt x="5016538" y="265950"/>
                  </a:lnTo>
                  <a:lnTo>
                    <a:pt x="4980241" y="255663"/>
                  </a:lnTo>
                  <a:lnTo>
                    <a:pt x="4970221" y="250723"/>
                  </a:lnTo>
                  <a:lnTo>
                    <a:pt x="4969218" y="244182"/>
                  </a:lnTo>
                  <a:lnTo>
                    <a:pt x="4969281" y="242392"/>
                  </a:lnTo>
                  <a:lnTo>
                    <a:pt x="4969408" y="239801"/>
                  </a:lnTo>
                  <a:lnTo>
                    <a:pt x="4969510" y="237769"/>
                  </a:lnTo>
                  <a:lnTo>
                    <a:pt x="4971974" y="237413"/>
                  </a:lnTo>
                  <a:lnTo>
                    <a:pt x="4972977" y="237413"/>
                  </a:lnTo>
                  <a:lnTo>
                    <a:pt x="4977727" y="239801"/>
                  </a:lnTo>
                  <a:lnTo>
                    <a:pt x="4983238" y="242392"/>
                  </a:lnTo>
                  <a:lnTo>
                    <a:pt x="5025936" y="251561"/>
                  </a:lnTo>
                  <a:lnTo>
                    <a:pt x="5071224" y="253822"/>
                  </a:lnTo>
                  <a:lnTo>
                    <a:pt x="5116246" y="248970"/>
                  </a:lnTo>
                  <a:lnTo>
                    <a:pt x="5158130" y="236816"/>
                  </a:lnTo>
                  <a:lnTo>
                    <a:pt x="5158257" y="239801"/>
                  </a:lnTo>
                  <a:lnTo>
                    <a:pt x="5158359" y="242392"/>
                  </a:lnTo>
                  <a:lnTo>
                    <a:pt x="5158435" y="244182"/>
                  </a:lnTo>
                  <a:lnTo>
                    <a:pt x="5158435" y="161505"/>
                  </a:lnTo>
                  <a:lnTo>
                    <a:pt x="5158117" y="161353"/>
                  </a:lnTo>
                  <a:lnTo>
                    <a:pt x="5158117" y="203962"/>
                  </a:lnTo>
                  <a:lnTo>
                    <a:pt x="5156428" y="215404"/>
                  </a:lnTo>
                  <a:lnTo>
                    <a:pt x="5121224" y="231698"/>
                  </a:lnTo>
                  <a:lnTo>
                    <a:pt x="5063731" y="237413"/>
                  </a:lnTo>
                  <a:lnTo>
                    <a:pt x="5033899" y="235978"/>
                  </a:lnTo>
                  <a:lnTo>
                    <a:pt x="4993767" y="228790"/>
                  </a:lnTo>
                  <a:lnTo>
                    <a:pt x="4970335" y="203962"/>
                  </a:lnTo>
                  <a:lnTo>
                    <a:pt x="4980432" y="209194"/>
                  </a:lnTo>
                  <a:lnTo>
                    <a:pt x="4991430" y="213029"/>
                  </a:lnTo>
                  <a:lnTo>
                    <a:pt x="5002796" y="215773"/>
                  </a:lnTo>
                  <a:lnTo>
                    <a:pt x="5014049" y="217728"/>
                  </a:lnTo>
                  <a:lnTo>
                    <a:pt x="5049977" y="221284"/>
                  </a:lnTo>
                  <a:lnTo>
                    <a:pt x="5087353" y="220853"/>
                  </a:lnTo>
                  <a:lnTo>
                    <a:pt x="5124094" y="215404"/>
                  </a:lnTo>
                  <a:lnTo>
                    <a:pt x="5153901" y="205371"/>
                  </a:lnTo>
                  <a:lnTo>
                    <a:pt x="5158079" y="203962"/>
                  </a:lnTo>
                  <a:lnTo>
                    <a:pt x="5158117" y="161353"/>
                  </a:lnTo>
                  <a:lnTo>
                    <a:pt x="5145824" y="155003"/>
                  </a:lnTo>
                  <a:lnTo>
                    <a:pt x="5128755" y="152641"/>
                  </a:lnTo>
                  <a:lnTo>
                    <a:pt x="5126291" y="162877"/>
                  </a:lnTo>
                  <a:lnTo>
                    <a:pt x="5136019" y="169037"/>
                  </a:lnTo>
                  <a:lnTo>
                    <a:pt x="5150447" y="174625"/>
                  </a:lnTo>
                  <a:lnTo>
                    <a:pt x="5157940" y="181533"/>
                  </a:lnTo>
                  <a:lnTo>
                    <a:pt x="5146878" y="191643"/>
                  </a:lnTo>
                  <a:lnTo>
                    <a:pt x="5114252" y="201599"/>
                  </a:lnTo>
                  <a:lnTo>
                    <a:pt x="5073802" y="205371"/>
                  </a:lnTo>
                  <a:lnTo>
                    <a:pt x="5035118" y="203962"/>
                  </a:lnTo>
                  <a:lnTo>
                    <a:pt x="5033353" y="203962"/>
                  </a:lnTo>
                  <a:lnTo>
                    <a:pt x="4998821" y="198043"/>
                  </a:lnTo>
                  <a:lnTo>
                    <a:pt x="4975936" y="189318"/>
                  </a:lnTo>
                  <a:lnTo>
                    <a:pt x="4970119" y="180848"/>
                  </a:lnTo>
                  <a:lnTo>
                    <a:pt x="4979365" y="172847"/>
                  </a:lnTo>
                  <a:lnTo>
                    <a:pt x="5001742" y="165519"/>
                  </a:lnTo>
                  <a:lnTo>
                    <a:pt x="5020322" y="161925"/>
                  </a:lnTo>
                  <a:lnTo>
                    <a:pt x="5039068" y="159778"/>
                  </a:lnTo>
                  <a:lnTo>
                    <a:pt x="5037734" y="159778"/>
                  </a:lnTo>
                  <a:lnTo>
                    <a:pt x="5060124" y="158648"/>
                  </a:lnTo>
                  <a:lnTo>
                    <a:pt x="5079098" y="158775"/>
                  </a:lnTo>
                  <a:lnTo>
                    <a:pt x="5087137" y="159778"/>
                  </a:lnTo>
                  <a:lnTo>
                    <a:pt x="5097869" y="161391"/>
                  </a:lnTo>
                  <a:lnTo>
                    <a:pt x="5108067" y="162064"/>
                  </a:lnTo>
                  <a:lnTo>
                    <a:pt x="5114518" y="160286"/>
                  </a:lnTo>
                  <a:lnTo>
                    <a:pt x="5116157" y="158648"/>
                  </a:lnTo>
                  <a:lnTo>
                    <a:pt x="5116601" y="158191"/>
                  </a:lnTo>
                  <a:lnTo>
                    <a:pt x="5117566" y="153847"/>
                  </a:lnTo>
                  <a:lnTo>
                    <a:pt x="5117668" y="153416"/>
                  </a:lnTo>
                  <a:lnTo>
                    <a:pt x="5114391" y="147002"/>
                  </a:lnTo>
                  <a:lnTo>
                    <a:pt x="5107051" y="145478"/>
                  </a:lnTo>
                  <a:lnTo>
                    <a:pt x="5103215" y="144907"/>
                  </a:lnTo>
                  <a:lnTo>
                    <a:pt x="5077358" y="142608"/>
                  </a:lnTo>
                  <a:lnTo>
                    <a:pt x="5049723" y="142786"/>
                  </a:lnTo>
                  <a:lnTo>
                    <a:pt x="5021008" y="145478"/>
                  </a:lnTo>
                  <a:lnTo>
                    <a:pt x="5021631" y="145478"/>
                  </a:lnTo>
                  <a:lnTo>
                    <a:pt x="4996764" y="150266"/>
                  </a:lnTo>
                  <a:lnTo>
                    <a:pt x="4959540" y="167411"/>
                  </a:lnTo>
                  <a:lnTo>
                    <a:pt x="4952352" y="191643"/>
                  </a:lnTo>
                  <a:lnTo>
                    <a:pt x="4952428" y="237769"/>
                  </a:lnTo>
                  <a:lnTo>
                    <a:pt x="4978501" y="272313"/>
                  </a:lnTo>
                  <a:lnTo>
                    <a:pt x="5041760" y="284784"/>
                  </a:lnTo>
                  <a:lnTo>
                    <a:pt x="5070729" y="285559"/>
                  </a:lnTo>
                  <a:lnTo>
                    <a:pt x="5099621" y="283705"/>
                  </a:lnTo>
                  <a:lnTo>
                    <a:pt x="5143182" y="274408"/>
                  </a:lnTo>
                  <a:lnTo>
                    <a:pt x="5158117" y="267627"/>
                  </a:lnTo>
                  <a:lnTo>
                    <a:pt x="5158206" y="269379"/>
                  </a:lnTo>
                  <a:lnTo>
                    <a:pt x="5158321" y="271360"/>
                  </a:lnTo>
                  <a:lnTo>
                    <a:pt x="5158435" y="273545"/>
                  </a:lnTo>
                  <a:lnTo>
                    <a:pt x="5158968" y="276885"/>
                  </a:lnTo>
                  <a:lnTo>
                    <a:pt x="5125339" y="294805"/>
                  </a:lnTo>
                  <a:lnTo>
                    <a:pt x="5090604" y="300570"/>
                  </a:lnTo>
                  <a:lnTo>
                    <a:pt x="5079377" y="300570"/>
                  </a:lnTo>
                  <a:lnTo>
                    <a:pt x="5066246" y="299961"/>
                  </a:lnTo>
                  <a:lnTo>
                    <a:pt x="5053406" y="299631"/>
                  </a:lnTo>
                  <a:lnTo>
                    <a:pt x="5033454" y="309143"/>
                  </a:lnTo>
                  <a:lnTo>
                    <a:pt x="5035550" y="315112"/>
                  </a:lnTo>
                  <a:lnTo>
                    <a:pt x="5035829" y="315112"/>
                  </a:lnTo>
                  <a:lnTo>
                    <a:pt x="5040541" y="316509"/>
                  </a:lnTo>
                  <a:lnTo>
                    <a:pt x="5049380" y="317474"/>
                  </a:lnTo>
                  <a:lnTo>
                    <a:pt x="5063147" y="317690"/>
                  </a:lnTo>
                  <a:lnTo>
                    <a:pt x="5075072" y="317474"/>
                  </a:lnTo>
                  <a:lnTo>
                    <a:pt x="5076368" y="317474"/>
                  </a:lnTo>
                  <a:lnTo>
                    <a:pt x="5086083" y="317068"/>
                  </a:lnTo>
                  <a:lnTo>
                    <a:pt x="5086883" y="317068"/>
                  </a:lnTo>
                  <a:lnTo>
                    <a:pt x="5105514" y="315112"/>
                  </a:lnTo>
                  <a:lnTo>
                    <a:pt x="5123497" y="311708"/>
                  </a:lnTo>
                  <a:lnTo>
                    <a:pt x="5141125" y="306832"/>
                  </a:lnTo>
                  <a:lnTo>
                    <a:pt x="5157952" y="300570"/>
                  </a:lnTo>
                  <a:lnTo>
                    <a:pt x="5158130" y="300570"/>
                  </a:lnTo>
                  <a:lnTo>
                    <a:pt x="5157686" y="310413"/>
                  </a:lnTo>
                  <a:lnTo>
                    <a:pt x="5151958" y="317068"/>
                  </a:lnTo>
                  <a:lnTo>
                    <a:pt x="5113566" y="329247"/>
                  </a:lnTo>
                  <a:lnTo>
                    <a:pt x="5071034" y="333375"/>
                  </a:lnTo>
                  <a:lnTo>
                    <a:pt x="5071427" y="333375"/>
                  </a:lnTo>
                  <a:lnTo>
                    <a:pt x="5051691" y="335673"/>
                  </a:lnTo>
                  <a:lnTo>
                    <a:pt x="5052390" y="344703"/>
                  </a:lnTo>
                  <a:lnTo>
                    <a:pt x="5052441" y="345338"/>
                  </a:lnTo>
                  <a:lnTo>
                    <a:pt x="5058422" y="349516"/>
                  </a:lnTo>
                  <a:lnTo>
                    <a:pt x="5067389" y="350329"/>
                  </a:lnTo>
                  <a:lnTo>
                    <a:pt x="5077155" y="349885"/>
                  </a:lnTo>
                  <a:lnTo>
                    <a:pt x="5097704" y="348170"/>
                  </a:lnTo>
                  <a:lnTo>
                    <a:pt x="5118303" y="344703"/>
                  </a:lnTo>
                  <a:lnTo>
                    <a:pt x="5138572" y="339699"/>
                  </a:lnTo>
                  <a:lnTo>
                    <a:pt x="5158130" y="333375"/>
                  </a:lnTo>
                  <a:lnTo>
                    <a:pt x="5153977" y="346151"/>
                  </a:lnTo>
                  <a:lnTo>
                    <a:pt x="5109591" y="361797"/>
                  </a:lnTo>
                  <a:lnTo>
                    <a:pt x="5081359" y="363664"/>
                  </a:lnTo>
                  <a:lnTo>
                    <a:pt x="5066081" y="364871"/>
                  </a:lnTo>
                  <a:lnTo>
                    <a:pt x="5058092" y="366737"/>
                  </a:lnTo>
                  <a:lnTo>
                    <a:pt x="5055425" y="375539"/>
                  </a:lnTo>
                  <a:lnTo>
                    <a:pt x="5055311" y="375869"/>
                  </a:lnTo>
                  <a:lnTo>
                    <a:pt x="5065928" y="379971"/>
                  </a:lnTo>
                  <a:lnTo>
                    <a:pt x="5080952" y="380911"/>
                  </a:lnTo>
                  <a:lnTo>
                    <a:pt x="5091417" y="380593"/>
                  </a:lnTo>
                  <a:lnTo>
                    <a:pt x="5108041" y="378828"/>
                  </a:lnTo>
                  <a:lnTo>
                    <a:pt x="5125097" y="375539"/>
                  </a:lnTo>
                  <a:lnTo>
                    <a:pt x="5141734" y="370674"/>
                  </a:lnTo>
                  <a:lnTo>
                    <a:pt x="5157127" y="364197"/>
                  </a:lnTo>
                  <a:lnTo>
                    <a:pt x="5152910" y="379666"/>
                  </a:lnTo>
                  <a:lnTo>
                    <a:pt x="5134749" y="389382"/>
                  </a:lnTo>
                  <a:lnTo>
                    <a:pt x="5111864" y="394703"/>
                  </a:lnTo>
                  <a:lnTo>
                    <a:pt x="5093462" y="397014"/>
                  </a:lnTo>
                  <a:lnTo>
                    <a:pt x="5073764" y="397014"/>
                  </a:lnTo>
                  <a:lnTo>
                    <a:pt x="5064899" y="397154"/>
                  </a:lnTo>
                  <a:lnTo>
                    <a:pt x="5054638" y="401370"/>
                  </a:lnTo>
                  <a:lnTo>
                    <a:pt x="5056746" y="412648"/>
                  </a:lnTo>
                  <a:lnTo>
                    <a:pt x="5056848" y="413181"/>
                  </a:lnTo>
                  <a:lnTo>
                    <a:pt x="5076088" y="413550"/>
                  </a:lnTo>
                  <a:lnTo>
                    <a:pt x="5095468" y="412648"/>
                  </a:lnTo>
                  <a:lnTo>
                    <a:pt x="5133530" y="406311"/>
                  </a:lnTo>
                  <a:lnTo>
                    <a:pt x="5172926" y="382079"/>
                  </a:lnTo>
                  <a:lnTo>
                    <a:pt x="5173103" y="329247"/>
                  </a:lnTo>
                  <a:lnTo>
                    <a:pt x="5173205" y="294805"/>
                  </a:lnTo>
                  <a:lnTo>
                    <a:pt x="5173307" y="267627"/>
                  </a:lnTo>
                  <a:lnTo>
                    <a:pt x="5173396" y="236816"/>
                  </a:lnTo>
                  <a:lnTo>
                    <a:pt x="5173510" y="203962"/>
                  </a:lnTo>
                  <a:lnTo>
                    <a:pt x="5173599" y="177177"/>
                  </a:lnTo>
                  <a:close/>
                </a:path>
              </a:pathLst>
            </a:custGeom>
            <a:solidFill>
              <a:srgbClr val="8CB5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093920" y="3548795"/>
              <a:ext cx="215246" cy="214188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4984" y="3022003"/>
              <a:ext cx="1068197" cy="89348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5694988" y="3021995"/>
              <a:ext cx="1068705" cy="894080"/>
            </a:xfrm>
            <a:custGeom>
              <a:avLst/>
              <a:gdLst/>
              <a:ahLst/>
              <a:cxnLst/>
              <a:rect l="l" t="t" r="r" b="b"/>
              <a:pathLst>
                <a:path w="1068704" h="894079">
                  <a:moveTo>
                    <a:pt x="0" y="0"/>
                  </a:moveTo>
                  <a:lnTo>
                    <a:pt x="0" y="893483"/>
                  </a:lnTo>
                  <a:lnTo>
                    <a:pt x="839736" y="893483"/>
                  </a:lnTo>
                  <a:lnTo>
                    <a:pt x="839736" y="618147"/>
                  </a:lnTo>
                  <a:lnTo>
                    <a:pt x="1068197" y="446747"/>
                  </a:lnTo>
                  <a:lnTo>
                    <a:pt x="839736" y="275336"/>
                  </a:lnTo>
                  <a:lnTo>
                    <a:pt x="83973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687997" y="301500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687997" y="301500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1081011" y="453732"/>
                  </a:moveTo>
                  <a:lnTo>
                    <a:pt x="1078915" y="450938"/>
                  </a:lnTo>
                  <a:lnTo>
                    <a:pt x="1081011" y="453732"/>
                  </a:lnTo>
                  <a:close/>
                </a:path>
                <a:path w="1087120" h="908050">
                  <a:moveTo>
                    <a:pt x="846721" y="900480"/>
                  </a:moveTo>
                  <a:lnTo>
                    <a:pt x="6997" y="900480"/>
                  </a:lnTo>
                  <a:lnTo>
                    <a:pt x="6997" y="6984"/>
                  </a:ln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close/>
                </a:path>
                <a:path w="1087120" h="908050">
                  <a:moveTo>
                    <a:pt x="0" y="0"/>
                  </a:moveTo>
                  <a:lnTo>
                    <a:pt x="0" y="907465"/>
                  </a:lnTo>
                  <a:lnTo>
                    <a:pt x="853719" y="907465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3106" y="450938"/>
                  </a:lnTo>
                  <a:lnTo>
                    <a:pt x="853719" y="278828"/>
                  </a:lnTo>
                  <a:lnTo>
                    <a:pt x="85371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5803200" y="3341328"/>
            <a:ext cx="619760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8905" marR="5080" indent="-116839">
              <a:lnSpc>
                <a:spcPts val="900"/>
              </a:lnSpc>
              <a:spcBef>
                <a:spcPts val="180"/>
              </a:spcBef>
            </a:pPr>
            <a:r>
              <a:rPr sz="800" b="1" spc="-10" dirty="0">
                <a:solidFill>
                  <a:srgbClr val="1C3A8C"/>
                </a:solidFill>
                <a:latin typeface="Arial"/>
                <a:cs typeface="Arial"/>
              </a:rPr>
              <a:t>FINANCIAL NEEDS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585100" y="3014233"/>
            <a:ext cx="2897505" cy="102137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114935">
              <a:lnSpc>
                <a:spcPct val="104200"/>
              </a:lnSpc>
              <a:spcBef>
                <a:spcPts val="6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project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relies</a:t>
            </a:r>
            <a:r>
              <a:rPr sz="800" spc="50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on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high-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value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open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market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unit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sales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reduce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finance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costs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fund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housing.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Residual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Land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Value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has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been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minimised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mitigate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financial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risks.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Private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sector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investment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combined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public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subsidies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grants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ensure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viability.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Investors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can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engage</a:t>
            </a:r>
            <a:endParaRPr sz="800" dirty="0">
              <a:latin typeface="Verdana"/>
              <a:cs typeface="Verdana"/>
            </a:endParaRPr>
          </a:p>
          <a:p>
            <a:pPr marL="12700" marR="231775">
              <a:lnSpc>
                <a:spcPct val="104200"/>
              </a:lnSpc>
            </a:pP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funding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mechanisms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maximise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 provision.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168523" y="5807542"/>
            <a:ext cx="1293495" cy="655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60"/>
              </a:spcBef>
            </a:pPr>
            <a:r>
              <a:rPr sz="800" b="1" spc="10" dirty="0">
                <a:solidFill>
                  <a:srgbClr val="FFFFFF"/>
                </a:solidFill>
                <a:latin typeface="Arial"/>
                <a:cs typeface="Arial"/>
              </a:rPr>
              <a:t>Procurement</a:t>
            </a:r>
            <a:r>
              <a:rPr sz="800" b="1" spc="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Process: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Western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Cape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Government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proceed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procurement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process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Developer.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43" name="object 43"/>
          <p:cNvGrpSpPr/>
          <p:nvPr/>
        </p:nvGrpSpPr>
        <p:grpSpPr>
          <a:xfrm>
            <a:off x="2663009" y="5239950"/>
            <a:ext cx="312420" cy="490855"/>
            <a:chOff x="2663009" y="5239950"/>
            <a:chExt cx="312420" cy="490855"/>
          </a:xfrm>
        </p:grpSpPr>
        <p:sp>
          <p:nvSpPr>
            <p:cNvPr id="44" name="object 44"/>
            <p:cNvSpPr/>
            <p:nvPr/>
          </p:nvSpPr>
          <p:spPr>
            <a:xfrm>
              <a:off x="2663009" y="5239950"/>
              <a:ext cx="312420" cy="312420"/>
            </a:xfrm>
            <a:custGeom>
              <a:avLst/>
              <a:gdLst/>
              <a:ahLst/>
              <a:cxnLst/>
              <a:rect l="l" t="t" r="r" b="b"/>
              <a:pathLst>
                <a:path w="312419" h="312420">
                  <a:moveTo>
                    <a:pt x="156159" y="0"/>
                  </a:moveTo>
                  <a:lnTo>
                    <a:pt x="106800" y="7960"/>
                  </a:lnTo>
                  <a:lnTo>
                    <a:pt x="63933" y="30129"/>
                  </a:lnTo>
                  <a:lnTo>
                    <a:pt x="30129" y="63933"/>
                  </a:lnTo>
                  <a:lnTo>
                    <a:pt x="8087" y="106554"/>
                  </a:lnTo>
                  <a:lnTo>
                    <a:pt x="0" y="156159"/>
                  </a:lnTo>
                  <a:lnTo>
                    <a:pt x="7960" y="205518"/>
                  </a:lnTo>
                  <a:lnTo>
                    <a:pt x="30129" y="248385"/>
                  </a:lnTo>
                  <a:lnTo>
                    <a:pt x="63933" y="282189"/>
                  </a:lnTo>
                  <a:lnTo>
                    <a:pt x="106800" y="304357"/>
                  </a:lnTo>
                  <a:lnTo>
                    <a:pt x="156159" y="312318"/>
                  </a:lnTo>
                  <a:lnTo>
                    <a:pt x="205513" y="304357"/>
                  </a:lnTo>
                  <a:lnTo>
                    <a:pt x="245669" y="283591"/>
                  </a:lnTo>
                  <a:lnTo>
                    <a:pt x="156159" y="283591"/>
                  </a:lnTo>
                  <a:lnTo>
                    <a:pt x="106554" y="273577"/>
                  </a:lnTo>
                  <a:lnTo>
                    <a:pt x="66049" y="246268"/>
                  </a:lnTo>
                  <a:lnTo>
                    <a:pt x="38740" y="205763"/>
                  </a:lnTo>
                  <a:lnTo>
                    <a:pt x="28727" y="156159"/>
                  </a:lnTo>
                  <a:lnTo>
                    <a:pt x="38691" y="106800"/>
                  </a:lnTo>
                  <a:lnTo>
                    <a:pt x="38740" y="106554"/>
                  </a:lnTo>
                  <a:lnTo>
                    <a:pt x="66049" y="66049"/>
                  </a:lnTo>
                  <a:lnTo>
                    <a:pt x="106554" y="38740"/>
                  </a:lnTo>
                  <a:lnTo>
                    <a:pt x="156159" y="28727"/>
                  </a:lnTo>
                  <a:lnTo>
                    <a:pt x="245669" y="28727"/>
                  </a:lnTo>
                  <a:lnTo>
                    <a:pt x="205513" y="7960"/>
                  </a:lnTo>
                  <a:lnTo>
                    <a:pt x="156159" y="0"/>
                  </a:lnTo>
                  <a:close/>
                </a:path>
                <a:path w="312419" h="312420">
                  <a:moveTo>
                    <a:pt x="245669" y="28727"/>
                  </a:moveTo>
                  <a:lnTo>
                    <a:pt x="156159" y="28727"/>
                  </a:lnTo>
                  <a:lnTo>
                    <a:pt x="205763" y="38740"/>
                  </a:lnTo>
                  <a:lnTo>
                    <a:pt x="246268" y="66049"/>
                  </a:lnTo>
                  <a:lnTo>
                    <a:pt x="273577" y="106554"/>
                  </a:lnTo>
                  <a:lnTo>
                    <a:pt x="283590" y="156159"/>
                  </a:lnTo>
                  <a:lnTo>
                    <a:pt x="273626" y="205518"/>
                  </a:lnTo>
                  <a:lnTo>
                    <a:pt x="273577" y="205763"/>
                  </a:lnTo>
                  <a:lnTo>
                    <a:pt x="246268" y="246268"/>
                  </a:lnTo>
                  <a:lnTo>
                    <a:pt x="205763" y="273577"/>
                  </a:lnTo>
                  <a:lnTo>
                    <a:pt x="156159" y="283591"/>
                  </a:lnTo>
                  <a:lnTo>
                    <a:pt x="245669" y="283591"/>
                  </a:lnTo>
                  <a:lnTo>
                    <a:pt x="248379" y="282189"/>
                  </a:lnTo>
                  <a:lnTo>
                    <a:pt x="282185" y="248385"/>
                  </a:lnTo>
                  <a:lnTo>
                    <a:pt x="304229" y="205763"/>
                  </a:lnTo>
                  <a:lnTo>
                    <a:pt x="304356" y="205518"/>
                  </a:lnTo>
                  <a:lnTo>
                    <a:pt x="312318" y="156159"/>
                  </a:lnTo>
                  <a:lnTo>
                    <a:pt x="304356" y="106800"/>
                  </a:lnTo>
                  <a:lnTo>
                    <a:pt x="282185" y="63933"/>
                  </a:lnTo>
                  <a:lnTo>
                    <a:pt x="248379" y="30129"/>
                  </a:lnTo>
                  <a:lnTo>
                    <a:pt x="245669" y="28727"/>
                  </a:lnTo>
                  <a:close/>
                </a:path>
              </a:pathLst>
            </a:custGeom>
            <a:solidFill>
              <a:srgbClr val="7AE01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12031" y="5288974"/>
              <a:ext cx="214274" cy="214261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711453" y="5545984"/>
              <a:ext cx="213753" cy="184257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2781759" y="5299698"/>
            <a:ext cx="74930" cy="1663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b="1" spc="-6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4099454" y="5246346"/>
            <a:ext cx="331470" cy="520700"/>
            <a:chOff x="4099454" y="5246346"/>
            <a:chExt cx="331470" cy="520700"/>
          </a:xfrm>
        </p:grpSpPr>
        <p:sp>
          <p:nvSpPr>
            <p:cNvPr id="49" name="object 49"/>
            <p:cNvSpPr/>
            <p:nvPr/>
          </p:nvSpPr>
          <p:spPr>
            <a:xfrm>
              <a:off x="4099454" y="5246346"/>
              <a:ext cx="331470" cy="331470"/>
            </a:xfrm>
            <a:custGeom>
              <a:avLst/>
              <a:gdLst/>
              <a:ahLst/>
              <a:cxnLst/>
              <a:rect l="l" t="t" r="r" b="b"/>
              <a:pathLst>
                <a:path w="331470" h="331470">
                  <a:moveTo>
                    <a:pt x="165658" y="0"/>
                  </a:moveTo>
                  <a:lnTo>
                    <a:pt x="121620" y="5917"/>
                  </a:lnTo>
                  <a:lnTo>
                    <a:pt x="82047" y="22617"/>
                  </a:lnTo>
                  <a:lnTo>
                    <a:pt x="48520" y="48520"/>
                  </a:lnTo>
                  <a:lnTo>
                    <a:pt x="22617" y="82047"/>
                  </a:lnTo>
                  <a:lnTo>
                    <a:pt x="5917" y="121620"/>
                  </a:lnTo>
                  <a:lnTo>
                    <a:pt x="0" y="165658"/>
                  </a:lnTo>
                  <a:lnTo>
                    <a:pt x="5917" y="209698"/>
                  </a:lnTo>
                  <a:lnTo>
                    <a:pt x="22617" y="249273"/>
                  </a:lnTo>
                  <a:lnTo>
                    <a:pt x="48520" y="282803"/>
                  </a:lnTo>
                  <a:lnTo>
                    <a:pt x="82047" y="308709"/>
                  </a:lnTo>
                  <a:lnTo>
                    <a:pt x="121620" y="325411"/>
                  </a:lnTo>
                  <a:lnTo>
                    <a:pt x="165658" y="331330"/>
                  </a:lnTo>
                  <a:lnTo>
                    <a:pt x="209697" y="325411"/>
                  </a:lnTo>
                  <a:lnTo>
                    <a:pt x="249269" y="308709"/>
                  </a:lnTo>
                  <a:lnTo>
                    <a:pt x="259441" y="300850"/>
                  </a:lnTo>
                  <a:lnTo>
                    <a:pt x="165658" y="300850"/>
                  </a:lnTo>
                  <a:lnTo>
                    <a:pt x="122929" y="293958"/>
                  </a:lnTo>
                  <a:lnTo>
                    <a:pt x="85821" y="274765"/>
                  </a:lnTo>
                  <a:lnTo>
                    <a:pt x="56559" y="245500"/>
                  </a:lnTo>
                  <a:lnTo>
                    <a:pt x="37370" y="208389"/>
                  </a:lnTo>
                  <a:lnTo>
                    <a:pt x="30479" y="165658"/>
                  </a:lnTo>
                  <a:lnTo>
                    <a:pt x="37370" y="122929"/>
                  </a:lnTo>
                  <a:lnTo>
                    <a:pt x="56559" y="85821"/>
                  </a:lnTo>
                  <a:lnTo>
                    <a:pt x="85821" y="56559"/>
                  </a:lnTo>
                  <a:lnTo>
                    <a:pt x="122929" y="37370"/>
                  </a:lnTo>
                  <a:lnTo>
                    <a:pt x="165658" y="30480"/>
                  </a:lnTo>
                  <a:lnTo>
                    <a:pt x="259446" y="30480"/>
                  </a:lnTo>
                  <a:lnTo>
                    <a:pt x="249269" y="22617"/>
                  </a:lnTo>
                  <a:lnTo>
                    <a:pt x="209697" y="5917"/>
                  </a:lnTo>
                  <a:lnTo>
                    <a:pt x="165658" y="0"/>
                  </a:lnTo>
                  <a:close/>
                </a:path>
                <a:path w="331470" h="331470">
                  <a:moveTo>
                    <a:pt x="259446" y="30480"/>
                  </a:moveTo>
                  <a:lnTo>
                    <a:pt x="165658" y="30480"/>
                  </a:lnTo>
                  <a:lnTo>
                    <a:pt x="208389" y="37370"/>
                  </a:lnTo>
                  <a:lnTo>
                    <a:pt x="245500" y="56559"/>
                  </a:lnTo>
                  <a:lnTo>
                    <a:pt x="274765" y="85821"/>
                  </a:lnTo>
                  <a:lnTo>
                    <a:pt x="293958" y="122929"/>
                  </a:lnTo>
                  <a:lnTo>
                    <a:pt x="300850" y="165658"/>
                  </a:lnTo>
                  <a:lnTo>
                    <a:pt x="293958" y="208389"/>
                  </a:lnTo>
                  <a:lnTo>
                    <a:pt x="274765" y="245500"/>
                  </a:lnTo>
                  <a:lnTo>
                    <a:pt x="245500" y="274765"/>
                  </a:lnTo>
                  <a:lnTo>
                    <a:pt x="208389" y="293958"/>
                  </a:lnTo>
                  <a:lnTo>
                    <a:pt x="165658" y="300850"/>
                  </a:lnTo>
                  <a:lnTo>
                    <a:pt x="259441" y="300850"/>
                  </a:lnTo>
                  <a:lnTo>
                    <a:pt x="282797" y="282803"/>
                  </a:lnTo>
                  <a:lnTo>
                    <a:pt x="308700" y="249273"/>
                  </a:lnTo>
                  <a:lnTo>
                    <a:pt x="325400" y="209698"/>
                  </a:lnTo>
                  <a:lnTo>
                    <a:pt x="331317" y="165658"/>
                  </a:lnTo>
                  <a:lnTo>
                    <a:pt x="325400" y="121620"/>
                  </a:lnTo>
                  <a:lnTo>
                    <a:pt x="308700" y="82047"/>
                  </a:lnTo>
                  <a:lnTo>
                    <a:pt x="282797" y="48520"/>
                  </a:lnTo>
                  <a:lnTo>
                    <a:pt x="259446" y="30480"/>
                  </a:lnTo>
                  <a:close/>
                </a:path>
              </a:pathLst>
            </a:custGeom>
            <a:solidFill>
              <a:srgbClr val="0CC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151460" y="5298355"/>
              <a:ext cx="227304" cy="22730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150837" y="5571006"/>
              <a:ext cx="226758" cy="195475"/>
            </a:xfrm>
            <a:prstGeom prst="rect">
              <a:avLst/>
            </a:prstGeom>
          </p:spPr>
        </p:pic>
      </p:grpSp>
      <p:sp>
        <p:nvSpPr>
          <p:cNvPr id="52" name="object 52"/>
          <p:cNvSpPr txBox="1"/>
          <p:nvPr/>
        </p:nvSpPr>
        <p:spPr>
          <a:xfrm>
            <a:off x="4219487" y="5313059"/>
            <a:ext cx="98425" cy="1663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b="1" spc="2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53" name="object 53"/>
          <p:cNvGrpSpPr/>
          <p:nvPr/>
        </p:nvGrpSpPr>
        <p:grpSpPr>
          <a:xfrm>
            <a:off x="5418809" y="5250503"/>
            <a:ext cx="312420" cy="490855"/>
            <a:chOff x="5418809" y="5250503"/>
            <a:chExt cx="312420" cy="490855"/>
          </a:xfrm>
        </p:grpSpPr>
        <p:sp>
          <p:nvSpPr>
            <p:cNvPr id="54" name="object 54"/>
            <p:cNvSpPr/>
            <p:nvPr/>
          </p:nvSpPr>
          <p:spPr>
            <a:xfrm>
              <a:off x="5418809" y="5250503"/>
              <a:ext cx="312420" cy="312420"/>
            </a:xfrm>
            <a:custGeom>
              <a:avLst/>
              <a:gdLst/>
              <a:ahLst/>
              <a:cxnLst/>
              <a:rect l="l" t="t" r="r" b="b"/>
              <a:pathLst>
                <a:path w="312420" h="312420">
                  <a:moveTo>
                    <a:pt x="156159" y="0"/>
                  </a:moveTo>
                  <a:lnTo>
                    <a:pt x="106800" y="7960"/>
                  </a:lnTo>
                  <a:lnTo>
                    <a:pt x="63933" y="30129"/>
                  </a:lnTo>
                  <a:lnTo>
                    <a:pt x="30129" y="63933"/>
                  </a:lnTo>
                  <a:lnTo>
                    <a:pt x="8087" y="106554"/>
                  </a:lnTo>
                  <a:lnTo>
                    <a:pt x="0" y="156159"/>
                  </a:lnTo>
                  <a:lnTo>
                    <a:pt x="7960" y="205518"/>
                  </a:lnTo>
                  <a:lnTo>
                    <a:pt x="30129" y="248385"/>
                  </a:lnTo>
                  <a:lnTo>
                    <a:pt x="63933" y="282189"/>
                  </a:lnTo>
                  <a:lnTo>
                    <a:pt x="106800" y="304357"/>
                  </a:lnTo>
                  <a:lnTo>
                    <a:pt x="156159" y="312318"/>
                  </a:lnTo>
                  <a:lnTo>
                    <a:pt x="205513" y="304357"/>
                  </a:lnTo>
                  <a:lnTo>
                    <a:pt x="245669" y="283591"/>
                  </a:lnTo>
                  <a:lnTo>
                    <a:pt x="156159" y="283591"/>
                  </a:lnTo>
                  <a:lnTo>
                    <a:pt x="106554" y="273577"/>
                  </a:lnTo>
                  <a:lnTo>
                    <a:pt x="66049" y="246268"/>
                  </a:lnTo>
                  <a:lnTo>
                    <a:pt x="38740" y="205763"/>
                  </a:lnTo>
                  <a:lnTo>
                    <a:pt x="28727" y="156159"/>
                  </a:lnTo>
                  <a:lnTo>
                    <a:pt x="38691" y="106800"/>
                  </a:lnTo>
                  <a:lnTo>
                    <a:pt x="38740" y="106554"/>
                  </a:lnTo>
                  <a:lnTo>
                    <a:pt x="66049" y="66049"/>
                  </a:lnTo>
                  <a:lnTo>
                    <a:pt x="106554" y="38740"/>
                  </a:lnTo>
                  <a:lnTo>
                    <a:pt x="156159" y="28727"/>
                  </a:lnTo>
                  <a:lnTo>
                    <a:pt x="245669" y="28727"/>
                  </a:lnTo>
                  <a:lnTo>
                    <a:pt x="205513" y="7960"/>
                  </a:lnTo>
                  <a:lnTo>
                    <a:pt x="156159" y="0"/>
                  </a:lnTo>
                  <a:close/>
                </a:path>
                <a:path w="312420" h="312420">
                  <a:moveTo>
                    <a:pt x="245669" y="28727"/>
                  </a:moveTo>
                  <a:lnTo>
                    <a:pt x="156159" y="28727"/>
                  </a:lnTo>
                  <a:lnTo>
                    <a:pt x="205763" y="38740"/>
                  </a:lnTo>
                  <a:lnTo>
                    <a:pt x="246268" y="66049"/>
                  </a:lnTo>
                  <a:lnTo>
                    <a:pt x="273577" y="106554"/>
                  </a:lnTo>
                  <a:lnTo>
                    <a:pt x="283590" y="156159"/>
                  </a:lnTo>
                  <a:lnTo>
                    <a:pt x="273626" y="205518"/>
                  </a:lnTo>
                  <a:lnTo>
                    <a:pt x="273577" y="205763"/>
                  </a:lnTo>
                  <a:lnTo>
                    <a:pt x="246268" y="246268"/>
                  </a:lnTo>
                  <a:lnTo>
                    <a:pt x="205763" y="273577"/>
                  </a:lnTo>
                  <a:lnTo>
                    <a:pt x="156159" y="283591"/>
                  </a:lnTo>
                  <a:lnTo>
                    <a:pt x="245669" y="283591"/>
                  </a:lnTo>
                  <a:lnTo>
                    <a:pt x="248379" y="282189"/>
                  </a:lnTo>
                  <a:lnTo>
                    <a:pt x="282185" y="248385"/>
                  </a:lnTo>
                  <a:lnTo>
                    <a:pt x="304229" y="205763"/>
                  </a:lnTo>
                  <a:lnTo>
                    <a:pt x="304356" y="205518"/>
                  </a:lnTo>
                  <a:lnTo>
                    <a:pt x="312318" y="156159"/>
                  </a:lnTo>
                  <a:lnTo>
                    <a:pt x="304356" y="106800"/>
                  </a:lnTo>
                  <a:lnTo>
                    <a:pt x="282185" y="63933"/>
                  </a:lnTo>
                  <a:lnTo>
                    <a:pt x="248379" y="30129"/>
                  </a:lnTo>
                  <a:lnTo>
                    <a:pt x="245669" y="28727"/>
                  </a:lnTo>
                  <a:close/>
                </a:path>
              </a:pathLst>
            </a:custGeom>
            <a:solidFill>
              <a:srgbClr val="7AE01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5" name="object 5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67831" y="5299528"/>
              <a:ext cx="214274" cy="214261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467254" y="5556538"/>
              <a:ext cx="213753" cy="184257"/>
            </a:xfrm>
            <a:prstGeom prst="rect">
              <a:avLst/>
            </a:prstGeom>
          </p:spPr>
        </p:pic>
      </p:grpSp>
      <p:sp>
        <p:nvSpPr>
          <p:cNvPr id="57" name="object 57"/>
          <p:cNvSpPr txBox="1"/>
          <p:nvPr/>
        </p:nvSpPr>
        <p:spPr>
          <a:xfrm>
            <a:off x="5530505" y="5312129"/>
            <a:ext cx="98425" cy="1663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00" b="1" spc="2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710235" y="5819228"/>
            <a:ext cx="1109980" cy="655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04200"/>
              </a:lnSpc>
              <a:spcBef>
                <a:spcPts val="6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Land</a:t>
            </a:r>
            <a:r>
              <a:rPr sz="8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Transfer: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Scheduled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after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completion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of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social housing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essential external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facilities.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998576" y="5819228"/>
            <a:ext cx="1124585" cy="6553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79705" marR="172085" algn="ctr">
              <a:lnSpc>
                <a:spcPct val="104200"/>
              </a:lnSpc>
              <a:spcBef>
                <a:spcPts val="60"/>
              </a:spcBef>
            </a:pPr>
            <a:r>
              <a:rPr sz="800" b="1" dirty="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sz="800" b="1" spc="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FFFFFF"/>
                </a:solidFill>
                <a:latin typeface="Arial"/>
                <a:cs typeface="Arial"/>
              </a:rPr>
              <a:t>Housing Completion:</a:t>
            </a:r>
            <a:endParaRPr sz="800">
              <a:latin typeface="Arial"/>
              <a:cs typeface="Arial"/>
            </a:endParaRPr>
          </a:p>
          <a:p>
            <a:pPr marL="12065" marR="5080" algn="ctr">
              <a:lnSpc>
                <a:spcPct val="104200"/>
              </a:lnSpc>
            </a:pP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be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completed</a:t>
            </a:r>
            <a:r>
              <a:rPr sz="800" spc="-1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first,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that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social housing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prioritised.</a:t>
            </a:r>
            <a:endParaRPr sz="800">
              <a:latin typeface="Verdana"/>
              <a:cs typeface="Verdana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9712159" y="221946"/>
            <a:ext cx="755015" cy="903605"/>
            <a:chOff x="9712159" y="221946"/>
            <a:chExt cx="755015" cy="903605"/>
          </a:xfrm>
        </p:grpSpPr>
        <p:pic>
          <p:nvPicPr>
            <p:cNvPr id="61" name="object 6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9717963" y="227749"/>
              <a:ext cx="742823" cy="888060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9712159" y="221946"/>
              <a:ext cx="755015" cy="903605"/>
            </a:xfrm>
            <a:custGeom>
              <a:avLst/>
              <a:gdLst/>
              <a:ahLst/>
              <a:cxnLst/>
              <a:rect l="l" t="t" r="r" b="b"/>
              <a:pathLst>
                <a:path w="755015" h="903605">
                  <a:moveTo>
                    <a:pt x="754430" y="0"/>
                  </a:moveTo>
                  <a:lnTo>
                    <a:pt x="0" y="0"/>
                  </a:lnTo>
                  <a:lnTo>
                    <a:pt x="0" y="709739"/>
                  </a:lnTo>
                  <a:lnTo>
                    <a:pt x="231813" y="709739"/>
                  </a:lnTo>
                  <a:lnTo>
                    <a:pt x="377215" y="903541"/>
                  </a:lnTo>
                  <a:lnTo>
                    <a:pt x="380845" y="898702"/>
                  </a:lnTo>
                  <a:lnTo>
                    <a:pt x="377215" y="898702"/>
                  </a:lnTo>
                  <a:lnTo>
                    <a:pt x="379539" y="896962"/>
                  </a:lnTo>
                  <a:lnTo>
                    <a:pt x="382151" y="896962"/>
                  </a:lnTo>
                  <a:lnTo>
                    <a:pt x="384475" y="893864"/>
                  </a:lnTo>
                  <a:lnTo>
                    <a:pt x="377215" y="893864"/>
                  </a:lnTo>
                  <a:lnTo>
                    <a:pt x="234708" y="703922"/>
                  </a:lnTo>
                  <a:lnTo>
                    <a:pt x="5816" y="703922"/>
                  </a:lnTo>
                  <a:lnTo>
                    <a:pt x="5816" y="5803"/>
                  </a:lnTo>
                  <a:lnTo>
                    <a:pt x="754430" y="5803"/>
                  </a:lnTo>
                  <a:lnTo>
                    <a:pt x="754430" y="0"/>
                  </a:lnTo>
                  <a:close/>
                </a:path>
                <a:path w="755015" h="903605">
                  <a:moveTo>
                    <a:pt x="382151" y="896962"/>
                  </a:moveTo>
                  <a:lnTo>
                    <a:pt x="379539" y="896962"/>
                  </a:lnTo>
                  <a:lnTo>
                    <a:pt x="377215" y="898702"/>
                  </a:lnTo>
                  <a:lnTo>
                    <a:pt x="380845" y="898702"/>
                  </a:lnTo>
                  <a:lnTo>
                    <a:pt x="382151" y="896962"/>
                  </a:lnTo>
                  <a:close/>
                </a:path>
                <a:path w="755015" h="903605">
                  <a:moveTo>
                    <a:pt x="754430" y="5803"/>
                  </a:moveTo>
                  <a:lnTo>
                    <a:pt x="748614" y="5803"/>
                  </a:lnTo>
                  <a:lnTo>
                    <a:pt x="748614" y="703922"/>
                  </a:lnTo>
                  <a:lnTo>
                    <a:pt x="519722" y="703922"/>
                  </a:lnTo>
                  <a:lnTo>
                    <a:pt x="377215" y="893864"/>
                  </a:lnTo>
                  <a:lnTo>
                    <a:pt x="384475" y="893864"/>
                  </a:lnTo>
                  <a:lnTo>
                    <a:pt x="522617" y="709739"/>
                  </a:lnTo>
                  <a:lnTo>
                    <a:pt x="754430" y="709739"/>
                  </a:lnTo>
                  <a:lnTo>
                    <a:pt x="754430" y="5803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9799703" y="478382"/>
            <a:ext cx="575310" cy="1270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650" b="1" dirty="0">
                <a:solidFill>
                  <a:srgbClr val="1C3A8E"/>
                </a:solidFill>
                <a:latin typeface="Arial"/>
                <a:cs typeface="Arial"/>
              </a:rPr>
              <a:t>MAP</a:t>
            </a:r>
            <a:r>
              <a:rPr sz="650" b="1" spc="10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650" b="1" dirty="0">
                <a:solidFill>
                  <a:srgbClr val="1C3A8E"/>
                </a:solidFill>
                <a:latin typeface="Arial"/>
                <a:cs typeface="Arial"/>
              </a:rPr>
              <a:t>OF</a:t>
            </a:r>
            <a:r>
              <a:rPr sz="650" b="1" spc="110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650" b="1" spc="-25" dirty="0">
                <a:solidFill>
                  <a:srgbClr val="1C3A8E"/>
                </a:solidFill>
                <a:latin typeface="Arial"/>
                <a:cs typeface="Arial"/>
              </a:rPr>
              <a:t>THE</a:t>
            </a:r>
            <a:endParaRPr sz="650">
              <a:latin typeface="Arial"/>
              <a:cs typeface="Aria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9869344" y="573406"/>
            <a:ext cx="436245" cy="1270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650" b="1" spc="-10" dirty="0">
                <a:solidFill>
                  <a:srgbClr val="1C3A8E"/>
                </a:solidFill>
                <a:latin typeface="Arial"/>
                <a:cs typeface="Arial"/>
              </a:rPr>
              <a:t>PROJECT</a:t>
            </a:r>
            <a:endParaRPr sz="650">
              <a:latin typeface="Arial"/>
              <a:cs typeface="Arial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976816" y="4150124"/>
            <a:ext cx="1099820" cy="920750"/>
            <a:chOff x="976816" y="4150124"/>
            <a:chExt cx="1099820" cy="920750"/>
          </a:xfrm>
        </p:grpSpPr>
        <p:pic>
          <p:nvPicPr>
            <p:cNvPr id="66" name="object 6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0155" y="4163466"/>
              <a:ext cx="1068209" cy="893483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990158" y="4163463"/>
              <a:ext cx="1068705" cy="894080"/>
            </a:xfrm>
            <a:custGeom>
              <a:avLst/>
              <a:gdLst/>
              <a:ahLst/>
              <a:cxnLst/>
              <a:rect l="l" t="t" r="r" b="b"/>
              <a:pathLst>
                <a:path w="1068705" h="894079">
                  <a:moveTo>
                    <a:pt x="0" y="0"/>
                  </a:moveTo>
                  <a:lnTo>
                    <a:pt x="0" y="893483"/>
                  </a:lnTo>
                  <a:lnTo>
                    <a:pt x="839736" y="893483"/>
                  </a:lnTo>
                  <a:lnTo>
                    <a:pt x="839736" y="618147"/>
                  </a:lnTo>
                  <a:lnTo>
                    <a:pt x="1068197" y="446747"/>
                  </a:lnTo>
                  <a:lnTo>
                    <a:pt x="839736" y="275336"/>
                  </a:lnTo>
                  <a:lnTo>
                    <a:pt x="83973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983166" y="4156474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5"/>
                  </a:lnTo>
                  <a:lnTo>
                    <a:pt x="853719" y="6985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5"/>
                  </a:move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5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983166" y="4156474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1081011" y="453732"/>
                  </a:moveTo>
                  <a:lnTo>
                    <a:pt x="1078915" y="450938"/>
                  </a:lnTo>
                  <a:lnTo>
                    <a:pt x="1081011" y="453732"/>
                  </a:lnTo>
                  <a:close/>
                </a:path>
                <a:path w="1087120" h="908050">
                  <a:moveTo>
                    <a:pt x="846721" y="900480"/>
                  </a:moveTo>
                  <a:lnTo>
                    <a:pt x="6997" y="900480"/>
                  </a:lnTo>
                  <a:lnTo>
                    <a:pt x="6997" y="6985"/>
                  </a:ln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close/>
                </a:path>
                <a:path w="1087120" h="908050">
                  <a:moveTo>
                    <a:pt x="0" y="0"/>
                  </a:moveTo>
                  <a:lnTo>
                    <a:pt x="0" y="907465"/>
                  </a:lnTo>
                  <a:lnTo>
                    <a:pt x="853719" y="907465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3106" y="450938"/>
                  </a:lnTo>
                  <a:lnTo>
                    <a:pt x="853719" y="278828"/>
                  </a:lnTo>
                  <a:lnTo>
                    <a:pt x="85371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 txBox="1"/>
          <p:nvPr/>
        </p:nvSpPr>
        <p:spPr>
          <a:xfrm>
            <a:off x="1006523" y="4398647"/>
            <a:ext cx="803275" cy="3759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sz="800" b="1" spc="-10" dirty="0">
                <a:solidFill>
                  <a:srgbClr val="1C3A8C"/>
                </a:solidFill>
                <a:latin typeface="Arial"/>
                <a:cs typeface="Arial"/>
              </a:rPr>
              <a:t>PRIVATE SECTOR OPPORTUNITY</a:t>
            </a:r>
            <a:endParaRPr sz="800">
              <a:latin typeface="Arial"/>
              <a:cs typeface="Arial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806468" y="4469773"/>
            <a:ext cx="2693670" cy="765274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prime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city-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center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site</a:t>
            </a:r>
            <a:r>
              <a:rPr lang="en-US"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offers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major</a:t>
            </a:r>
            <a:r>
              <a:rPr lang="en-US"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opportunity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lang="en-US"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dirty="0">
                <a:solidFill>
                  <a:srgbClr val="FFFFFF"/>
                </a:solidFill>
                <a:latin typeface="Verdana"/>
                <a:cs typeface="Verdana"/>
              </a:rPr>
              <a:t>developers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lang="en-US" sz="800" spc="-10" dirty="0">
                <a:solidFill>
                  <a:srgbClr val="FFFFFF"/>
                </a:solidFill>
                <a:latin typeface="Verdana"/>
                <a:cs typeface="Verdana"/>
              </a:rPr>
              <a:t>seeking</a:t>
            </a:r>
            <a:r>
              <a:rPr lang="en-US" sz="800" spc="-35" dirty="0">
                <a:solidFill>
                  <a:srgbClr val="FFFFFF"/>
                </a:solidFill>
                <a:latin typeface="Verdana"/>
                <a:cs typeface="Verdana"/>
              </a:rPr>
              <a:t> to participate in the largest public sector initiated </a:t>
            </a:r>
            <a:r>
              <a:rPr lang="en-US" sz="800" spc="-20" dirty="0">
                <a:solidFill>
                  <a:srgbClr val="FFFFFF"/>
                </a:solidFill>
                <a:latin typeface="Verdana"/>
                <a:cs typeface="Verdana"/>
              </a:rPr>
              <a:t>residential,</a:t>
            </a:r>
            <a:r>
              <a:rPr lang="en-US" sz="800" spc="-30" dirty="0">
                <a:solidFill>
                  <a:srgbClr val="FFFFFF"/>
                </a:solidFill>
                <a:latin typeface="Verdana"/>
                <a:cs typeface="Verdana"/>
              </a:rPr>
              <a:t> retail, </a:t>
            </a:r>
            <a:r>
              <a:rPr lang="en-US" sz="800" spc="-25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lang="en-US" sz="800" spc="-25" dirty="0"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commercial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investment</a:t>
            </a:r>
            <a:r>
              <a:rPr lang="en-ZA" sz="800" spc="-25" dirty="0">
                <a:solidFill>
                  <a:srgbClr val="FFFFFF"/>
                </a:solidFill>
                <a:latin typeface="Verdana"/>
                <a:cs typeface="Verdana"/>
              </a:rPr>
              <a:t> in the inner city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sale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structure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allows flexible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phasing,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generating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returns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from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unit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sales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rental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income.</a:t>
            </a:r>
            <a:endParaRPr sz="800" dirty="0">
              <a:latin typeface="Verdana"/>
              <a:cs typeface="Verdana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5685616" y="4150124"/>
            <a:ext cx="1099820" cy="920750"/>
            <a:chOff x="5685616" y="4150124"/>
            <a:chExt cx="1099820" cy="920750"/>
          </a:xfrm>
        </p:grpSpPr>
        <p:pic>
          <p:nvPicPr>
            <p:cNvPr id="74" name="object 7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698947" y="4163466"/>
              <a:ext cx="1068209" cy="893483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5698957" y="4163463"/>
              <a:ext cx="1068705" cy="894080"/>
            </a:xfrm>
            <a:custGeom>
              <a:avLst/>
              <a:gdLst/>
              <a:ahLst/>
              <a:cxnLst/>
              <a:rect l="l" t="t" r="r" b="b"/>
              <a:pathLst>
                <a:path w="1068704" h="894079">
                  <a:moveTo>
                    <a:pt x="0" y="0"/>
                  </a:moveTo>
                  <a:lnTo>
                    <a:pt x="0" y="893483"/>
                  </a:lnTo>
                  <a:lnTo>
                    <a:pt x="839736" y="893483"/>
                  </a:lnTo>
                  <a:lnTo>
                    <a:pt x="839736" y="618147"/>
                  </a:lnTo>
                  <a:lnTo>
                    <a:pt x="1068197" y="446747"/>
                  </a:lnTo>
                  <a:lnTo>
                    <a:pt x="839736" y="275336"/>
                  </a:lnTo>
                  <a:lnTo>
                    <a:pt x="83973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5691966" y="4156474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5"/>
                  </a:lnTo>
                  <a:lnTo>
                    <a:pt x="853719" y="6985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5"/>
                  </a:move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5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5691966" y="4156474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1081011" y="453732"/>
                  </a:moveTo>
                  <a:lnTo>
                    <a:pt x="1078915" y="450938"/>
                  </a:lnTo>
                  <a:lnTo>
                    <a:pt x="1081011" y="453732"/>
                  </a:lnTo>
                  <a:close/>
                </a:path>
                <a:path w="1087120" h="908050">
                  <a:moveTo>
                    <a:pt x="846721" y="900480"/>
                  </a:moveTo>
                  <a:lnTo>
                    <a:pt x="6997" y="900480"/>
                  </a:lnTo>
                  <a:lnTo>
                    <a:pt x="6997" y="6985"/>
                  </a:lnTo>
                  <a:lnTo>
                    <a:pt x="846721" y="6985"/>
                  </a:lnTo>
                  <a:lnTo>
                    <a:pt x="846721" y="282321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close/>
                </a:path>
                <a:path w="1087120" h="908050">
                  <a:moveTo>
                    <a:pt x="0" y="0"/>
                  </a:moveTo>
                  <a:lnTo>
                    <a:pt x="0" y="907465"/>
                  </a:lnTo>
                  <a:lnTo>
                    <a:pt x="853719" y="907465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3106" y="450938"/>
                  </a:lnTo>
                  <a:lnTo>
                    <a:pt x="853719" y="278828"/>
                  </a:lnTo>
                  <a:lnTo>
                    <a:pt x="85371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5754032" y="4539946"/>
            <a:ext cx="72580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1C3A8C"/>
                </a:solidFill>
                <a:latin typeface="Arial"/>
                <a:cs typeface="Arial"/>
              </a:rPr>
              <a:t>KEY</a:t>
            </a:r>
            <a:r>
              <a:rPr sz="800" b="1" spc="45" dirty="0">
                <a:solidFill>
                  <a:srgbClr val="1C3A8C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1C3A8C"/>
                </a:solidFill>
                <a:latin typeface="Arial"/>
                <a:cs typeface="Arial"/>
              </a:rPr>
              <a:t>PARTIES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2194380" y="4372154"/>
            <a:ext cx="7946390" cy="1411605"/>
            <a:chOff x="2194380" y="4372154"/>
            <a:chExt cx="7946390" cy="1411605"/>
          </a:xfrm>
        </p:grpSpPr>
        <p:sp>
          <p:nvSpPr>
            <p:cNvPr id="80" name="object 80"/>
            <p:cNvSpPr/>
            <p:nvPr/>
          </p:nvSpPr>
          <p:spPr>
            <a:xfrm>
              <a:off x="2194369" y="4372165"/>
              <a:ext cx="5227320" cy="492759"/>
            </a:xfrm>
            <a:custGeom>
              <a:avLst/>
              <a:gdLst/>
              <a:ahLst/>
              <a:cxnLst/>
              <a:rect l="l" t="t" r="r" b="b"/>
              <a:pathLst>
                <a:path w="5227320" h="492760">
                  <a:moveTo>
                    <a:pt x="76593" y="105714"/>
                  </a:moveTo>
                  <a:lnTo>
                    <a:pt x="75057" y="93891"/>
                  </a:lnTo>
                  <a:lnTo>
                    <a:pt x="67525" y="93878"/>
                  </a:lnTo>
                  <a:lnTo>
                    <a:pt x="62230" y="96227"/>
                  </a:lnTo>
                  <a:lnTo>
                    <a:pt x="60642" y="101244"/>
                  </a:lnTo>
                  <a:lnTo>
                    <a:pt x="62941" y="105879"/>
                  </a:lnTo>
                  <a:lnTo>
                    <a:pt x="69303" y="107061"/>
                  </a:lnTo>
                  <a:lnTo>
                    <a:pt x="76593" y="105714"/>
                  </a:lnTo>
                  <a:close/>
                </a:path>
                <a:path w="5227320" h="492760">
                  <a:moveTo>
                    <a:pt x="119710" y="130022"/>
                  </a:moveTo>
                  <a:lnTo>
                    <a:pt x="118046" y="124917"/>
                  </a:lnTo>
                  <a:lnTo>
                    <a:pt x="112979" y="122745"/>
                  </a:lnTo>
                  <a:lnTo>
                    <a:pt x="104914" y="123190"/>
                  </a:lnTo>
                  <a:lnTo>
                    <a:pt x="104292" y="134823"/>
                  </a:lnTo>
                  <a:lnTo>
                    <a:pt x="111061" y="136067"/>
                  </a:lnTo>
                  <a:lnTo>
                    <a:pt x="117525" y="134823"/>
                  </a:lnTo>
                  <a:lnTo>
                    <a:pt x="119710" y="130022"/>
                  </a:lnTo>
                  <a:close/>
                </a:path>
                <a:path w="5227320" h="492760">
                  <a:moveTo>
                    <a:pt x="155422" y="170484"/>
                  </a:moveTo>
                  <a:lnTo>
                    <a:pt x="152933" y="165163"/>
                  </a:lnTo>
                  <a:lnTo>
                    <a:pt x="145643" y="164350"/>
                  </a:lnTo>
                  <a:lnTo>
                    <a:pt x="141439" y="165633"/>
                  </a:lnTo>
                  <a:lnTo>
                    <a:pt x="140677" y="175196"/>
                  </a:lnTo>
                  <a:lnTo>
                    <a:pt x="145656" y="176657"/>
                  </a:lnTo>
                  <a:lnTo>
                    <a:pt x="153009" y="175818"/>
                  </a:lnTo>
                  <a:lnTo>
                    <a:pt x="155422" y="170484"/>
                  </a:lnTo>
                  <a:close/>
                </a:path>
                <a:path w="5227320" h="492760">
                  <a:moveTo>
                    <a:pt x="177647" y="219659"/>
                  </a:moveTo>
                  <a:lnTo>
                    <a:pt x="175387" y="214630"/>
                  </a:lnTo>
                  <a:lnTo>
                    <a:pt x="169252" y="213271"/>
                  </a:lnTo>
                  <a:lnTo>
                    <a:pt x="162953" y="214579"/>
                  </a:lnTo>
                  <a:lnTo>
                    <a:pt x="162306" y="225704"/>
                  </a:lnTo>
                  <a:lnTo>
                    <a:pt x="170027" y="226682"/>
                  </a:lnTo>
                  <a:lnTo>
                    <a:pt x="175907" y="224853"/>
                  </a:lnTo>
                  <a:lnTo>
                    <a:pt x="177647" y="219659"/>
                  </a:lnTo>
                  <a:close/>
                </a:path>
                <a:path w="5227320" h="492760">
                  <a:moveTo>
                    <a:pt x="299504" y="218554"/>
                  </a:moveTo>
                  <a:lnTo>
                    <a:pt x="296913" y="214325"/>
                  </a:lnTo>
                  <a:lnTo>
                    <a:pt x="291604" y="213271"/>
                  </a:lnTo>
                  <a:lnTo>
                    <a:pt x="287172" y="216382"/>
                  </a:lnTo>
                  <a:lnTo>
                    <a:pt x="286461" y="221348"/>
                  </a:lnTo>
                  <a:lnTo>
                    <a:pt x="289128" y="225590"/>
                  </a:lnTo>
                  <a:lnTo>
                    <a:pt x="294817" y="226529"/>
                  </a:lnTo>
                  <a:lnTo>
                    <a:pt x="298945" y="223456"/>
                  </a:lnTo>
                  <a:lnTo>
                    <a:pt x="299504" y="218554"/>
                  </a:lnTo>
                  <a:close/>
                </a:path>
                <a:path w="5227320" h="492760">
                  <a:moveTo>
                    <a:pt x="321970" y="170129"/>
                  </a:moveTo>
                  <a:lnTo>
                    <a:pt x="319354" y="165138"/>
                  </a:lnTo>
                  <a:lnTo>
                    <a:pt x="312432" y="164363"/>
                  </a:lnTo>
                  <a:lnTo>
                    <a:pt x="307136" y="165925"/>
                  </a:lnTo>
                  <a:lnTo>
                    <a:pt x="307352" y="175768"/>
                  </a:lnTo>
                  <a:lnTo>
                    <a:pt x="313194" y="176847"/>
                  </a:lnTo>
                  <a:lnTo>
                    <a:pt x="320001" y="175361"/>
                  </a:lnTo>
                  <a:lnTo>
                    <a:pt x="321970" y="170129"/>
                  </a:lnTo>
                  <a:close/>
                </a:path>
                <a:path w="5227320" h="492760">
                  <a:moveTo>
                    <a:pt x="360184" y="134734"/>
                  </a:moveTo>
                  <a:lnTo>
                    <a:pt x="358736" y="122313"/>
                  </a:lnTo>
                  <a:lnTo>
                    <a:pt x="350443" y="122745"/>
                  </a:lnTo>
                  <a:lnTo>
                    <a:pt x="345719" y="125310"/>
                  </a:lnTo>
                  <a:lnTo>
                    <a:pt x="344347" y="130352"/>
                  </a:lnTo>
                  <a:lnTo>
                    <a:pt x="346671" y="134924"/>
                  </a:lnTo>
                  <a:lnTo>
                    <a:pt x="352983" y="136067"/>
                  </a:lnTo>
                  <a:lnTo>
                    <a:pt x="360184" y="134734"/>
                  </a:lnTo>
                  <a:close/>
                </a:path>
                <a:path w="5227320" h="492760">
                  <a:moveTo>
                    <a:pt x="405676" y="93853"/>
                  </a:moveTo>
                  <a:lnTo>
                    <a:pt x="396532" y="93878"/>
                  </a:lnTo>
                  <a:lnTo>
                    <a:pt x="387946" y="93903"/>
                  </a:lnTo>
                  <a:lnTo>
                    <a:pt x="387946" y="107556"/>
                  </a:lnTo>
                  <a:lnTo>
                    <a:pt x="405676" y="107594"/>
                  </a:lnTo>
                  <a:lnTo>
                    <a:pt x="405676" y="93853"/>
                  </a:lnTo>
                  <a:close/>
                </a:path>
                <a:path w="5227320" h="492760">
                  <a:moveTo>
                    <a:pt x="464045" y="247154"/>
                  </a:moveTo>
                  <a:lnTo>
                    <a:pt x="457682" y="234454"/>
                  </a:lnTo>
                  <a:lnTo>
                    <a:pt x="448094" y="225564"/>
                  </a:lnTo>
                  <a:lnTo>
                    <a:pt x="429552" y="205244"/>
                  </a:lnTo>
                  <a:lnTo>
                    <a:pt x="427189" y="202704"/>
                  </a:lnTo>
                  <a:lnTo>
                    <a:pt x="420065" y="195084"/>
                  </a:lnTo>
                  <a:lnTo>
                    <a:pt x="402234" y="190004"/>
                  </a:lnTo>
                  <a:lnTo>
                    <a:pt x="386549" y="195084"/>
                  </a:lnTo>
                  <a:lnTo>
                    <a:pt x="378002" y="210324"/>
                  </a:lnTo>
                  <a:lnTo>
                    <a:pt x="381571" y="228104"/>
                  </a:lnTo>
                  <a:lnTo>
                    <a:pt x="347383" y="236994"/>
                  </a:lnTo>
                  <a:lnTo>
                    <a:pt x="316230" y="252234"/>
                  </a:lnTo>
                  <a:lnTo>
                    <a:pt x="289204" y="275094"/>
                  </a:lnTo>
                  <a:lnTo>
                    <a:pt x="267347" y="301764"/>
                  </a:lnTo>
                  <a:lnTo>
                    <a:pt x="257403" y="319544"/>
                  </a:lnTo>
                  <a:lnTo>
                    <a:pt x="257403" y="112534"/>
                  </a:lnTo>
                  <a:lnTo>
                    <a:pt x="275082" y="115074"/>
                  </a:lnTo>
                  <a:lnTo>
                    <a:pt x="279019" y="112534"/>
                  </a:lnTo>
                  <a:lnTo>
                    <a:pt x="288848" y="106184"/>
                  </a:lnTo>
                  <a:lnTo>
                    <a:pt x="290804" y="101104"/>
                  </a:lnTo>
                  <a:lnTo>
                    <a:pt x="294703" y="90944"/>
                  </a:lnTo>
                  <a:lnTo>
                    <a:pt x="288683" y="73164"/>
                  </a:lnTo>
                  <a:lnTo>
                    <a:pt x="282917" y="66814"/>
                  </a:lnTo>
                  <a:lnTo>
                    <a:pt x="275475" y="59194"/>
                  </a:lnTo>
                  <a:lnTo>
                    <a:pt x="267716" y="52844"/>
                  </a:lnTo>
                  <a:lnTo>
                    <a:pt x="261035" y="46494"/>
                  </a:lnTo>
                  <a:lnTo>
                    <a:pt x="255333" y="41414"/>
                  </a:lnTo>
                  <a:lnTo>
                    <a:pt x="249402" y="36334"/>
                  </a:lnTo>
                  <a:lnTo>
                    <a:pt x="242938" y="31254"/>
                  </a:lnTo>
                  <a:lnTo>
                    <a:pt x="235648" y="28714"/>
                  </a:lnTo>
                  <a:lnTo>
                    <a:pt x="228396" y="28714"/>
                  </a:lnTo>
                  <a:lnTo>
                    <a:pt x="223215" y="29984"/>
                  </a:lnTo>
                  <a:lnTo>
                    <a:pt x="217690" y="33794"/>
                  </a:lnTo>
                  <a:lnTo>
                    <a:pt x="212585" y="37604"/>
                  </a:lnTo>
                  <a:lnTo>
                    <a:pt x="207733" y="42684"/>
                  </a:lnTo>
                  <a:lnTo>
                    <a:pt x="203009" y="46494"/>
                  </a:lnTo>
                  <a:lnTo>
                    <a:pt x="196354" y="52844"/>
                  </a:lnTo>
                  <a:lnTo>
                    <a:pt x="188582" y="59194"/>
                  </a:lnTo>
                  <a:lnTo>
                    <a:pt x="181102" y="66814"/>
                  </a:lnTo>
                  <a:lnTo>
                    <a:pt x="175361" y="73164"/>
                  </a:lnTo>
                  <a:lnTo>
                    <a:pt x="169379" y="90944"/>
                  </a:lnTo>
                  <a:lnTo>
                    <a:pt x="175234" y="106184"/>
                  </a:lnTo>
                  <a:lnTo>
                    <a:pt x="188976" y="115074"/>
                  </a:lnTo>
                  <a:lnTo>
                    <a:pt x="206641" y="112534"/>
                  </a:lnTo>
                  <a:lnTo>
                    <a:pt x="206641" y="144284"/>
                  </a:lnTo>
                  <a:lnTo>
                    <a:pt x="208876" y="148094"/>
                  </a:lnTo>
                  <a:lnTo>
                    <a:pt x="209080" y="148094"/>
                  </a:lnTo>
                  <a:lnTo>
                    <a:pt x="212471" y="149364"/>
                  </a:lnTo>
                  <a:lnTo>
                    <a:pt x="219189" y="149364"/>
                  </a:lnTo>
                  <a:lnTo>
                    <a:pt x="220040" y="144284"/>
                  </a:lnTo>
                  <a:lnTo>
                    <a:pt x="219925" y="115074"/>
                  </a:lnTo>
                  <a:lnTo>
                    <a:pt x="219913" y="112534"/>
                  </a:lnTo>
                  <a:lnTo>
                    <a:pt x="219862" y="101104"/>
                  </a:lnTo>
                  <a:lnTo>
                    <a:pt x="219837" y="94754"/>
                  </a:lnTo>
                  <a:lnTo>
                    <a:pt x="214541" y="90944"/>
                  </a:lnTo>
                  <a:lnTo>
                    <a:pt x="209702" y="92214"/>
                  </a:lnTo>
                  <a:lnTo>
                    <a:pt x="200444" y="99834"/>
                  </a:lnTo>
                  <a:lnTo>
                    <a:pt x="191655" y="101104"/>
                  </a:lnTo>
                  <a:lnTo>
                    <a:pt x="185064" y="97294"/>
                  </a:lnTo>
                  <a:lnTo>
                    <a:pt x="182727" y="88404"/>
                  </a:lnTo>
                  <a:lnTo>
                    <a:pt x="186690" y="80784"/>
                  </a:lnTo>
                  <a:lnTo>
                    <a:pt x="196176" y="73164"/>
                  </a:lnTo>
                  <a:lnTo>
                    <a:pt x="214668" y="54114"/>
                  </a:lnTo>
                  <a:lnTo>
                    <a:pt x="223939" y="45224"/>
                  </a:lnTo>
                  <a:lnTo>
                    <a:pt x="230073" y="41414"/>
                  </a:lnTo>
                  <a:lnTo>
                    <a:pt x="233959" y="41414"/>
                  </a:lnTo>
                  <a:lnTo>
                    <a:pt x="240106" y="45224"/>
                  </a:lnTo>
                  <a:lnTo>
                    <a:pt x="249415" y="54114"/>
                  </a:lnTo>
                  <a:lnTo>
                    <a:pt x="267881" y="73164"/>
                  </a:lnTo>
                  <a:lnTo>
                    <a:pt x="277355" y="80784"/>
                  </a:lnTo>
                  <a:lnTo>
                    <a:pt x="281343" y="89674"/>
                  </a:lnTo>
                  <a:lnTo>
                    <a:pt x="278930" y="97294"/>
                  </a:lnTo>
                  <a:lnTo>
                    <a:pt x="272173" y="101104"/>
                  </a:lnTo>
                  <a:lnTo>
                    <a:pt x="263105" y="99834"/>
                  </a:lnTo>
                  <a:lnTo>
                    <a:pt x="258394" y="96024"/>
                  </a:lnTo>
                  <a:lnTo>
                    <a:pt x="253555" y="90944"/>
                  </a:lnTo>
                  <a:lnTo>
                    <a:pt x="248691" y="90944"/>
                  </a:lnTo>
                  <a:lnTo>
                    <a:pt x="243852" y="96024"/>
                  </a:lnTo>
                  <a:lnTo>
                    <a:pt x="243840" y="466864"/>
                  </a:lnTo>
                  <a:lnTo>
                    <a:pt x="240525" y="475754"/>
                  </a:lnTo>
                  <a:lnTo>
                    <a:pt x="232879" y="479564"/>
                  </a:lnTo>
                  <a:lnTo>
                    <a:pt x="224840" y="477024"/>
                  </a:lnTo>
                  <a:lnTo>
                    <a:pt x="220319" y="469404"/>
                  </a:lnTo>
                  <a:lnTo>
                    <a:pt x="220294" y="319544"/>
                  </a:lnTo>
                  <a:lnTo>
                    <a:pt x="220256" y="177304"/>
                  </a:lnTo>
                  <a:lnTo>
                    <a:pt x="219113" y="168414"/>
                  </a:lnTo>
                  <a:lnTo>
                    <a:pt x="206984" y="172123"/>
                  </a:lnTo>
                  <a:lnTo>
                    <a:pt x="206984" y="395744"/>
                  </a:lnTo>
                  <a:lnTo>
                    <a:pt x="206883" y="409714"/>
                  </a:lnTo>
                  <a:lnTo>
                    <a:pt x="206667" y="423684"/>
                  </a:lnTo>
                  <a:lnTo>
                    <a:pt x="206667" y="469404"/>
                  </a:lnTo>
                  <a:lnTo>
                    <a:pt x="202501" y="477024"/>
                  </a:lnTo>
                  <a:lnTo>
                    <a:pt x="194818" y="479564"/>
                  </a:lnTo>
                  <a:lnTo>
                    <a:pt x="187172" y="475754"/>
                  </a:lnTo>
                  <a:lnTo>
                    <a:pt x="183045" y="464324"/>
                  </a:lnTo>
                  <a:lnTo>
                    <a:pt x="182740" y="438924"/>
                  </a:lnTo>
                  <a:lnTo>
                    <a:pt x="182626" y="430034"/>
                  </a:lnTo>
                  <a:lnTo>
                    <a:pt x="183172" y="409714"/>
                  </a:lnTo>
                  <a:lnTo>
                    <a:pt x="183273" y="405904"/>
                  </a:lnTo>
                  <a:lnTo>
                    <a:pt x="183337" y="403364"/>
                  </a:lnTo>
                  <a:lnTo>
                    <a:pt x="183438" y="399554"/>
                  </a:lnTo>
                  <a:lnTo>
                    <a:pt x="170129" y="330974"/>
                  </a:lnTo>
                  <a:lnTo>
                    <a:pt x="130810" y="286524"/>
                  </a:lnTo>
                  <a:lnTo>
                    <a:pt x="119697" y="280174"/>
                  </a:lnTo>
                  <a:lnTo>
                    <a:pt x="104152" y="271284"/>
                  </a:lnTo>
                  <a:lnTo>
                    <a:pt x="75666" y="264934"/>
                  </a:lnTo>
                  <a:lnTo>
                    <a:pt x="72186" y="263664"/>
                  </a:lnTo>
                  <a:lnTo>
                    <a:pt x="66027" y="263664"/>
                  </a:lnTo>
                  <a:lnTo>
                    <a:pt x="63906" y="266204"/>
                  </a:lnTo>
                  <a:lnTo>
                    <a:pt x="62318" y="271284"/>
                  </a:lnTo>
                  <a:lnTo>
                    <a:pt x="64998" y="276364"/>
                  </a:lnTo>
                  <a:lnTo>
                    <a:pt x="69176" y="281444"/>
                  </a:lnTo>
                  <a:lnTo>
                    <a:pt x="72097" y="285254"/>
                  </a:lnTo>
                  <a:lnTo>
                    <a:pt x="72161" y="286524"/>
                  </a:lnTo>
                  <a:lnTo>
                    <a:pt x="72275" y="289064"/>
                  </a:lnTo>
                  <a:lnTo>
                    <a:pt x="72390" y="291604"/>
                  </a:lnTo>
                  <a:lnTo>
                    <a:pt x="69456" y="297954"/>
                  </a:lnTo>
                  <a:lnTo>
                    <a:pt x="64198" y="300494"/>
                  </a:lnTo>
                  <a:lnTo>
                    <a:pt x="57492" y="300494"/>
                  </a:lnTo>
                  <a:lnTo>
                    <a:pt x="53454" y="299224"/>
                  </a:lnTo>
                  <a:lnTo>
                    <a:pt x="48437" y="294144"/>
                  </a:lnTo>
                  <a:lnTo>
                    <a:pt x="40398" y="285254"/>
                  </a:lnTo>
                  <a:lnTo>
                    <a:pt x="30594" y="275094"/>
                  </a:lnTo>
                  <a:lnTo>
                    <a:pt x="23393" y="267474"/>
                  </a:lnTo>
                  <a:lnTo>
                    <a:pt x="15608" y="258584"/>
                  </a:lnTo>
                  <a:lnTo>
                    <a:pt x="12395" y="250964"/>
                  </a:lnTo>
                  <a:lnTo>
                    <a:pt x="13855" y="247154"/>
                  </a:lnTo>
                  <a:lnTo>
                    <a:pt x="17246" y="243344"/>
                  </a:lnTo>
                  <a:lnTo>
                    <a:pt x="25425" y="234454"/>
                  </a:lnTo>
                  <a:lnTo>
                    <a:pt x="34899" y="224294"/>
                  </a:lnTo>
                  <a:lnTo>
                    <a:pt x="44386" y="215404"/>
                  </a:lnTo>
                  <a:lnTo>
                    <a:pt x="52654" y="206514"/>
                  </a:lnTo>
                  <a:lnTo>
                    <a:pt x="54216" y="205244"/>
                  </a:lnTo>
                  <a:lnTo>
                    <a:pt x="57734" y="202704"/>
                  </a:lnTo>
                  <a:lnTo>
                    <a:pt x="64871" y="203974"/>
                  </a:lnTo>
                  <a:lnTo>
                    <a:pt x="70104" y="206514"/>
                  </a:lnTo>
                  <a:lnTo>
                    <a:pt x="72529" y="212864"/>
                  </a:lnTo>
                  <a:lnTo>
                    <a:pt x="71196" y="220484"/>
                  </a:lnTo>
                  <a:lnTo>
                    <a:pt x="67894" y="224294"/>
                  </a:lnTo>
                  <a:lnTo>
                    <a:pt x="63550" y="229374"/>
                  </a:lnTo>
                  <a:lnTo>
                    <a:pt x="61201" y="234454"/>
                  </a:lnTo>
                  <a:lnTo>
                    <a:pt x="63868" y="239534"/>
                  </a:lnTo>
                  <a:lnTo>
                    <a:pt x="66230" y="240804"/>
                  </a:lnTo>
                  <a:lnTo>
                    <a:pt x="83820" y="242074"/>
                  </a:lnTo>
                  <a:lnTo>
                    <a:pt x="88836" y="243344"/>
                  </a:lnTo>
                  <a:lnTo>
                    <a:pt x="152387" y="272554"/>
                  </a:lnTo>
                  <a:lnTo>
                    <a:pt x="195021" y="328434"/>
                  </a:lnTo>
                  <a:lnTo>
                    <a:pt x="206984" y="395744"/>
                  </a:lnTo>
                  <a:lnTo>
                    <a:pt x="206984" y="172123"/>
                  </a:lnTo>
                  <a:lnTo>
                    <a:pt x="206641" y="172224"/>
                  </a:lnTo>
                  <a:lnTo>
                    <a:pt x="206641" y="319544"/>
                  </a:lnTo>
                  <a:lnTo>
                    <a:pt x="192341" y="295414"/>
                  </a:lnTo>
                  <a:lnTo>
                    <a:pt x="170611" y="270014"/>
                  </a:lnTo>
                  <a:lnTo>
                    <a:pt x="144487" y="250964"/>
                  </a:lnTo>
                  <a:lnTo>
                    <a:pt x="114833" y="235724"/>
                  </a:lnTo>
                  <a:lnTo>
                    <a:pt x="82473" y="228104"/>
                  </a:lnTo>
                  <a:lnTo>
                    <a:pt x="86055" y="210324"/>
                  </a:lnTo>
                  <a:lnTo>
                    <a:pt x="81724" y="202704"/>
                  </a:lnTo>
                  <a:lnTo>
                    <a:pt x="77406" y="195084"/>
                  </a:lnTo>
                  <a:lnTo>
                    <a:pt x="61658" y="188734"/>
                  </a:lnTo>
                  <a:lnTo>
                    <a:pt x="43980" y="195084"/>
                  </a:lnTo>
                  <a:lnTo>
                    <a:pt x="35344" y="203974"/>
                  </a:lnTo>
                  <a:lnTo>
                    <a:pt x="24549" y="214134"/>
                  </a:lnTo>
                  <a:lnTo>
                    <a:pt x="14058" y="225564"/>
                  </a:lnTo>
                  <a:lnTo>
                    <a:pt x="6362" y="234454"/>
                  </a:lnTo>
                  <a:lnTo>
                    <a:pt x="3378" y="238264"/>
                  </a:lnTo>
                  <a:lnTo>
                    <a:pt x="0" y="247154"/>
                  </a:lnTo>
                  <a:lnTo>
                    <a:pt x="0" y="256044"/>
                  </a:lnTo>
                  <a:lnTo>
                    <a:pt x="2133" y="264934"/>
                  </a:lnTo>
                  <a:lnTo>
                    <a:pt x="8242" y="271284"/>
                  </a:lnTo>
                  <a:lnTo>
                    <a:pt x="14033" y="277634"/>
                  </a:lnTo>
                  <a:lnTo>
                    <a:pt x="21590" y="285254"/>
                  </a:lnTo>
                  <a:lnTo>
                    <a:pt x="43675" y="308114"/>
                  </a:lnTo>
                  <a:lnTo>
                    <a:pt x="51396" y="313194"/>
                  </a:lnTo>
                  <a:lnTo>
                    <a:pt x="66471" y="314464"/>
                  </a:lnTo>
                  <a:lnTo>
                    <a:pt x="78740" y="306844"/>
                  </a:lnTo>
                  <a:lnTo>
                    <a:pt x="82664" y="300494"/>
                  </a:lnTo>
                  <a:lnTo>
                    <a:pt x="85801" y="295414"/>
                  </a:lnTo>
                  <a:lnTo>
                    <a:pt x="85255" y="281444"/>
                  </a:lnTo>
                  <a:lnTo>
                    <a:pt x="85204" y="280174"/>
                  </a:lnTo>
                  <a:lnTo>
                    <a:pt x="108877" y="289064"/>
                  </a:lnTo>
                  <a:lnTo>
                    <a:pt x="147688" y="320814"/>
                  </a:lnTo>
                  <a:lnTo>
                    <a:pt x="168135" y="369074"/>
                  </a:lnTo>
                  <a:lnTo>
                    <a:pt x="169951" y="409714"/>
                  </a:lnTo>
                  <a:lnTo>
                    <a:pt x="169697" y="423684"/>
                  </a:lnTo>
                  <a:lnTo>
                    <a:pt x="169583" y="430034"/>
                  </a:lnTo>
                  <a:lnTo>
                    <a:pt x="170649" y="471944"/>
                  </a:lnTo>
                  <a:lnTo>
                    <a:pt x="192138" y="492264"/>
                  </a:lnTo>
                  <a:lnTo>
                    <a:pt x="199390" y="492264"/>
                  </a:lnTo>
                  <a:lnTo>
                    <a:pt x="199555" y="492226"/>
                  </a:lnTo>
                  <a:lnTo>
                    <a:pt x="199402" y="492277"/>
                  </a:lnTo>
                  <a:lnTo>
                    <a:pt x="227495" y="492277"/>
                  </a:lnTo>
                  <a:lnTo>
                    <a:pt x="236550" y="492264"/>
                  </a:lnTo>
                  <a:lnTo>
                    <a:pt x="236880" y="492112"/>
                  </a:lnTo>
                  <a:lnTo>
                    <a:pt x="236562" y="492277"/>
                  </a:lnTo>
                  <a:lnTo>
                    <a:pt x="264655" y="492277"/>
                  </a:lnTo>
                  <a:lnTo>
                    <a:pt x="263956" y="492112"/>
                  </a:lnTo>
                  <a:lnTo>
                    <a:pt x="264655" y="492264"/>
                  </a:lnTo>
                  <a:lnTo>
                    <a:pt x="271907" y="492264"/>
                  </a:lnTo>
                  <a:lnTo>
                    <a:pt x="279285" y="489724"/>
                  </a:lnTo>
                  <a:lnTo>
                    <a:pt x="285546" y="485914"/>
                  </a:lnTo>
                  <a:lnTo>
                    <a:pt x="290372" y="480834"/>
                  </a:lnTo>
                  <a:lnTo>
                    <a:pt x="290893" y="479564"/>
                  </a:lnTo>
                  <a:lnTo>
                    <a:pt x="293433" y="473214"/>
                  </a:lnTo>
                  <a:lnTo>
                    <a:pt x="292849" y="409714"/>
                  </a:lnTo>
                  <a:lnTo>
                    <a:pt x="292811" y="405904"/>
                  </a:lnTo>
                  <a:lnTo>
                    <a:pt x="288061" y="400824"/>
                  </a:lnTo>
                  <a:lnTo>
                    <a:pt x="281444" y="403364"/>
                  </a:lnTo>
                  <a:lnTo>
                    <a:pt x="280276" y="409714"/>
                  </a:lnTo>
                  <a:lnTo>
                    <a:pt x="279222" y="423684"/>
                  </a:lnTo>
                  <a:lnTo>
                    <a:pt x="279692" y="438924"/>
                  </a:lnTo>
                  <a:lnTo>
                    <a:pt x="280416" y="454164"/>
                  </a:lnTo>
                  <a:lnTo>
                    <a:pt x="280301" y="459244"/>
                  </a:lnTo>
                  <a:lnTo>
                    <a:pt x="280200" y="464324"/>
                  </a:lnTo>
                  <a:lnTo>
                    <a:pt x="280098" y="469404"/>
                  </a:lnTo>
                  <a:lnTo>
                    <a:pt x="276034" y="477024"/>
                  </a:lnTo>
                  <a:lnTo>
                    <a:pt x="268325" y="479564"/>
                  </a:lnTo>
                  <a:lnTo>
                    <a:pt x="260819" y="475754"/>
                  </a:lnTo>
                  <a:lnTo>
                    <a:pt x="257365" y="468134"/>
                  </a:lnTo>
                  <a:lnTo>
                    <a:pt x="257403" y="423684"/>
                  </a:lnTo>
                  <a:lnTo>
                    <a:pt x="257149" y="409714"/>
                  </a:lnTo>
                  <a:lnTo>
                    <a:pt x="257086" y="395744"/>
                  </a:lnTo>
                  <a:lnTo>
                    <a:pt x="259105" y="363994"/>
                  </a:lnTo>
                  <a:lnTo>
                    <a:pt x="267830" y="330974"/>
                  </a:lnTo>
                  <a:lnTo>
                    <a:pt x="274358" y="319544"/>
                  </a:lnTo>
                  <a:lnTo>
                    <a:pt x="286664" y="297954"/>
                  </a:lnTo>
                  <a:lnTo>
                    <a:pt x="312877" y="271284"/>
                  </a:lnTo>
                  <a:lnTo>
                    <a:pt x="344919" y="252234"/>
                  </a:lnTo>
                  <a:lnTo>
                    <a:pt x="381241" y="242074"/>
                  </a:lnTo>
                  <a:lnTo>
                    <a:pt x="388162" y="242074"/>
                  </a:lnTo>
                  <a:lnTo>
                    <a:pt x="395884" y="240804"/>
                  </a:lnTo>
                  <a:lnTo>
                    <a:pt x="401485" y="238264"/>
                  </a:lnTo>
                  <a:lnTo>
                    <a:pt x="402018" y="230644"/>
                  </a:lnTo>
                  <a:lnTo>
                    <a:pt x="400850" y="226834"/>
                  </a:lnTo>
                  <a:lnTo>
                    <a:pt x="394068" y="223024"/>
                  </a:lnTo>
                  <a:lnTo>
                    <a:pt x="392379" y="219214"/>
                  </a:lnTo>
                  <a:lnTo>
                    <a:pt x="392074" y="215404"/>
                  </a:lnTo>
                  <a:lnTo>
                    <a:pt x="391960" y="214134"/>
                  </a:lnTo>
                  <a:lnTo>
                    <a:pt x="391858" y="212864"/>
                  </a:lnTo>
                  <a:lnTo>
                    <a:pt x="391756" y="211594"/>
                  </a:lnTo>
                  <a:lnTo>
                    <a:pt x="396278" y="205244"/>
                  </a:lnTo>
                  <a:lnTo>
                    <a:pt x="403606" y="202704"/>
                  </a:lnTo>
                  <a:lnTo>
                    <a:pt x="411391" y="206514"/>
                  </a:lnTo>
                  <a:lnTo>
                    <a:pt x="419709" y="215404"/>
                  </a:lnTo>
                  <a:lnTo>
                    <a:pt x="438619" y="234454"/>
                  </a:lnTo>
                  <a:lnTo>
                    <a:pt x="446798" y="243344"/>
                  </a:lnTo>
                  <a:lnTo>
                    <a:pt x="449745" y="247154"/>
                  </a:lnTo>
                  <a:lnTo>
                    <a:pt x="451383" y="250964"/>
                  </a:lnTo>
                  <a:lnTo>
                    <a:pt x="449237" y="258584"/>
                  </a:lnTo>
                  <a:lnTo>
                    <a:pt x="440867" y="267474"/>
                  </a:lnTo>
                  <a:lnTo>
                    <a:pt x="438226" y="270014"/>
                  </a:lnTo>
                  <a:lnTo>
                    <a:pt x="432130" y="276364"/>
                  </a:lnTo>
                  <a:lnTo>
                    <a:pt x="424510" y="285254"/>
                  </a:lnTo>
                  <a:lnTo>
                    <a:pt x="416852" y="292874"/>
                  </a:lnTo>
                  <a:lnTo>
                    <a:pt x="410603" y="297954"/>
                  </a:lnTo>
                  <a:lnTo>
                    <a:pt x="402513" y="301764"/>
                  </a:lnTo>
                  <a:lnTo>
                    <a:pt x="395643" y="299224"/>
                  </a:lnTo>
                  <a:lnTo>
                    <a:pt x="391668" y="292874"/>
                  </a:lnTo>
                  <a:lnTo>
                    <a:pt x="392137" y="286524"/>
                  </a:lnTo>
                  <a:lnTo>
                    <a:pt x="392226" y="285254"/>
                  </a:lnTo>
                  <a:lnTo>
                    <a:pt x="393763" y="281444"/>
                  </a:lnTo>
                  <a:lnTo>
                    <a:pt x="395681" y="280174"/>
                  </a:lnTo>
                  <a:lnTo>
                    <a:pt x="401408" y="276364"/>
                  </a:lnTo>
                  <a:lnTo>
                    <a:pt x="401942" y="271284"/>
                  </a:lnTo>
                  <a:lnTo>
                    <a:pt x="400215" y="266204"/>
                  </a:lnTo>
                  <a:lnTo>
                    <a:pt x="394538" y="264934"/>
                  </a:lnTo>
                  <a:lnTo>
                    <a:pt x="387426" y="264934"/>
                  </a:lnTo>
                  <a:lnTo>
                    <a:pt x="347421" y="276364"/>
                  </a:lnTo>
                  <a:lnTo>
                    <a:pt x="296430" y="325894"/>
                  </a:lnTo>
                  <a:lnTo>
                    <a:pt x="282409" y="362724"/>
                  </a:lnTo>
                  <a:lnTo>
                    <a:pt x="278980" y="375424"/>
                  </a:lnTo>
                  <a:lnTo>
                    <a:pt x="285356" y="380504"/>
                  </a:lnTo>
                  <a:lnTo>
                    <a:pt x="290461" y="380504"/>
                  </a:lnTo>
                  <a:lnTo>
                    <a:pt x="292366" y="379234"/>
                  </a:lnTo>
                  <a:lnTo>
                    <a:pt x="294157" y="374154"/>
                  </a:lnTo>
                  <a:lnTo>
                    <a:pt x="296202" y="366534"/>
                  </a:lnTo>
                  <a:lnTo>
                    <a:pt x="298183" y="357644"/>
                  </a:lnTo>
                  <a:lnTo>
                    <a:pt x="299758" y="351294"/>
                  </a:lnTo>
                  <a:lnTo>
                    <a:pt x="312051" y="325894"/>
                  </a:lnTo>
                  <a:lnTo>
                    <a:pt x="330250" y="305574"/>
                  </a:lnTo>
                  <a:lnTo>
                    <a:pt x="352983" y="289064"/>
                  </a:lnTo>
                  <a:lnTo>
                    <a:pt x="378841" y="280174"/>
                  </a:lnTo>
                  <a:lnTo>
                    <a:pt x="378764" y="296684"/>
                  </a:lnTo>
                  <a:lnTo>
                    <a:pt x="388150" y="309384"/>
                  </a:lnTo>
                  <a:lnTo>
                    <a:pt x="402856" y="314464"/>
                  </a:lnTo>
                  <a:lnTo>
                    <a:pt x="418744" y="309384"/>
                  </a:lnTo>
                  <a:lnTo>
                    <a:pt x="426313" y="303034"/>
                  </a:lnTo>
                  <a:lnTo>
                    <a:pt x="427507" y="301764"/>
                  </a:lnTo>
                  <a:lnTo>
                    <a:pt x="434682" y="294144"/>
                  </a:lnTo>
                  <a:lnTo>
                    <a:pt x="442899" y="285254"/>
                  </a:lnTo>
                  <a:lnTo>
                    <a:pt x="450011" y="277634"/>
                  </a:lnTo>
                  <a:lnTo>
                    <a:pt x="455803" y="271284"/>
                  </a:lnTo>
                  <a:lnTo>
                    <a:pt x="461911" y="264934"/>
                  </a:lnTo>
                  <a:lnTo>
                    <a:pt x="464045" y="256044"/>
                  </a:lnTo>
                  <a:lnTo>
                    <a:pt x="464045" y="247154"/>
                  </a:lnTo>
                  <a:close/>
                </a:path>
                <a:path w="5227320" h="492760">
                  <a:moveTo>
                    <a:pt x="5108410" y="93980"/>
                  </a:moveTo>
                  <a:lnTo>
                    <a:pt x="5107508" y="52044"/>
                  </a:lnTo>
                  <a:lnTo>
                    <a:pt x="5092966" y="18783"/>
                  </a:lnTo>
                  <a:lnTo>
                    <a:pt x="5092966" y="52044"/>
                  </a:lnTo>
                  <a:lnTo>
                    <a:pt x="5092966" y="181356"/>
                  </a:lnTo>
                  <a:lnTo>
                    <a:pt x="5020907" y="181356"/>
                  </a:lnTo>
                  <a:lnTo>
                    <a:pt x="5016322" y="183718"/>
                  </a:lnTo>
                  <a:lnTo>
                    <a:pt x="5014125" y="187109"/>
                  </a:lnTo>
                  <a:lnTo>
                    <a:pt x="5014011" y="187591"/>
                  </a:lnTo>
                  <a:lnTo>
                    <a:pt x="5014442" y="190436"/>
                  </a:lnTo>
                  <a:lnTo>
                    <a:pt x="5014963" y="193040"/>
                  </a:lnTo>
                  <a:lnTo>
                    <a:pt x="5019167" y="201218"/>
                  </a:lnTo>
                  <a:lnTo>
                    <a:pt x="5026012" y="207848"/>
                  </a:lnTo>
                  <a:lnTo>
                    <a:pt x="5032781" y="215188"/>
                  </a:lnTo>
                  <a:lnTo>
                    <a:pt x="5036629" y="225272"/>
                  </a:lnTo>
                  <a:lnTo>
                    <a:pt x="5036718" y="225501"/>
                  </a:lnTo>
                  <a:lnTo>
                    <a:pt x="5029606" y="248666"/>
                  </a:lnTo>
                  <a:lnTo>
                    <a:pt x="5029543" y="248869"/>
                  </a:lnTo>
                  <a:lnTo>
                    <a:pt x="5008969" y="256692"/>
                  </a:lnTo>
                  <a:lnTo>
                    <a:pt x="4988522" y="248666"/>
                  </a:lnTo>
                  <a:lnTo>
                    <a:pt x="4981689" y="224536"/>
                  </a:lnTo>
                  <a:lnTo>
                    <a:pt x="4986071" y="214350"/>
                  </a:lnTo>
                  <a:lnTo>
                    <a:pt x="4993525" y="206692"/>
                  </a:lnTo>
                  <a:lnTo>
                    <a:pt x="5000612" y="199212"/>
                  </a:lnTo>
                  <a:lnTo>
                    <a:pt x="5003914" y="189534"/>
                  </a:lnTo>
                  <a:lnTo>
                    <a:pt x="5004016" y="185420"/>
                  </a:lnTo>
                  <a:lnTo>
                    <a:pt x="5000561" y="181356"/>
                  </a:lnTo>
                  <a:lnTo>
                    <a:pt x="4925441" y="181356"/>
                  </a:lnTo>
                  <a:lnTo>
                    <a:pt x="4925441" y="126149"/>
                  </a:lnTo>
                  <a:lnTo>
                    <a:pt x="4942497" y="137896"/>
                  </a:lnTo>
                  <a:lnTo>
                    <a:pt x="4961814" y="140957"/>
                  </a:lnTo>
                  <a:lnTo>
                    <a:pt x="4980330" y="135242"/>
                  </a:lnTo>
                  <a:lnTo>
                    <a:pt x="4994986" y="120650"/>
                  </a:lnTo>
                  <a:lnTo>
                    <a:pt x="5000790" y="93980"/>
                  </a:lnTo>
                  <a:lnTo>
                    <a:pt x="5000904" y="93472"/>
                  </a:lnTo>
                  <a:lnTo>
                    <a:pt x="4989982" y="71183"/>
                  </a:lnTo>
                  <a:lnTo>
                    <a:pt x="4989855" y="70929"/>
                  </a:lnTo>
                  <a:lnTo>
                    <a:pt x="4989474" y="70167"/>
                  </a:lnTo>
                  <a:lnTo>
                    <a:pt x="4966741" y="57302"/>
                  </a:lnTo>
                  <a:lnTo>
                    <a:pt x="4938687" y="61417"/>
                  </a:lnTo>
                  <a:lnTo>
                    <a:pt x="4925441" y="70929"/>
                  </a:lnTo>
                  <a:lnTo>
                    <a:pt x="4925441" y="14782"/>
                  </a:lnTo>
                  <a:lnTo>
                    <a:pt x="5057711" y="14782"/>
                  </a:lnTo>
                  <a:lnTo>
                    <a:pt x="5069967" y="18351"/>
                  </a:lnTo>
                  <a:lnTo>
                    <a:pt x="5081359" y="27444"/>
                  </a:lnTo>
                  <a:lnTo>
                    <a:pt x="5089728" y="39522"/>
                  </a:lnTo>
                  <a:lnTo>
                    <a:pt x="5092966" y="52044"/>
                  </a:lnTo>
                  <a:lnTo>
                    <a:pt x="5092966" y="18783"/>
                  </a:lnTo>
                  <a:lnTo>
                    <a:pt x="5091315" y="16433"/>
                  </a:lnTo>
                  <a:lnTo>
                    <a:pt x="5075720" y="5384"/>
                  </a:lnTo>
                  <a:lnTo>
                    <a:pt x="5075860" y="5384"/>
                  </a:lnTo>
                  <a:lnTo>
                    <a:pt x="5056683" y="190"/>
                  </a:lnTo>
                  <a:lnTo>
                    <a:pt x="4832896" y="190"/>
                  </a:lnTo>
                  <a:lnTo>
                    <a:pt x="4826432" y="2933"/>
                  </a:lnTo>
                  <a:lnTo>
                    <a:pt x="4824806" y="7886"/>
                  </a:lnTo>
                  <a:lnTo>
                    <a:pt x="4826762" y="12636"/>
                  </a:lnTo>
                  <a:lnTo>
                    <a:pt x="4831080" y="14782"/>
                  </a:lnTo>
                  <a:lnTo>
                    <a:pt x="4910912" y="14782"/>
                  </a:lnTo>
                  <a:lnTo>
                    <a:pt x="4910912" y="92417"/>
                  </a:lnTo>
                  <a:lnTo>
                    <a:pt x="4917491" y="93980"/>
                  </a:lnTo>
                  <a:lnTo>
                    <a:pt x="4922786" y="92976"/>
                  </a:lnTo>
                  <a:lnTo>
                    <a:pt x="4930521" y="88912"/>
                  </a:lnTo>
                  <a:lnTo>
                    <a:pt x="4937023" y="82067"/>
                  </a:lnTo>
                  <a:lnTo>
                    <a:pt x="4944516" y="75222"/>
                  </a:lnTo>
                  <a:lnTo>
                    <a:pt x="4955222" y="71183"/>
                  </a:lnTo>
                  <a:lnTo>
                    <a:pt x="4978362" y="78651"/>
                  </a:lnTo>
                  <a:lnTo>
                    <a:pt x="4985728" y="99695"/>
                  </a:lnTo>
                  <a:lnTo>
                    <a:pt x="4977320" y="120192"/>
                  </a:lnTo>
                  <a:lnTo>
                    <a:pt x="4953165" y="126022"/>
                  </a:lnTo>
                  <a:lnTo>
                    <a:pt x="4943462" y="121640"/>
                  </a:lnTo>
                  <a:lnTo>
                    <a:pt x="4942383" y="120650"/>
                  </a:lnTo>
                  <a:lnTo>
                    <a:pt x="4936121" y="114668"/>
                  </a:lnTo>
                  <a:lnTo>
                    <a:pt x="4929263" y="107988"/>
                  </a:lnTo>
                  <a:lnTo>
                    <a:pt x="4920627" y="104254"/>
                  </a:lnTo>
                  <a:lnTo>
                    <a:pt x="4916475" y="103708"/>
                  </a:lnTo>
                  <a:lnTo>
                    <a:pt x="4910912" y="106768"/>
                  </a:lnTo>
                  <a:lnTo>
                    <a:pt x="4910912" y="181356"/>
                  </a:lnTo>
                  <a:lnTo>
                    <a:pt x="4905959" y="180835"/>
                  </a:lnTo>
                  <a:lnTo>
                    <a:pt x="4891951" y="180835"/>
                  </a:lnTo>
                  <a:lnTo>
                    <a:pt x="4892510" y="187109"/>
                  </a:lnTo>
                  <a:lnTo>
                    <a:pt x="4892522" y="187337"/>
                  </a:lnTo>
                  <a:lnTo>
                    <a:pt x="4892637" y="188633"/>
                  </a:lnTo>
                  <a:lnTo>
                    <a:pt x="4892726" y="189534"/>
                  </a:lnTo>
                  <a:lnTo>
                    <a:pt x="4892840" y="190944"/>
                  </a:lnTo>
                  <a:lnTo>
                    <a:pt x="4895697" y="195935"/>
                  </a:lnTo>
                  <a:lnTo>
                    <a:pt x="4910912" y="195935"/>
                  </a:lnTo>
                  <a:lnTo>
                    <a:pt x="4910912" y="252056"/>
                  </a:lnTo>
                  <a:lnTo>
                    <a:pt x="4887760" y="238696"/>
                  </a:lnTo>
                  <a:lnTo>
                    <a:pt x="4863071" y="240792"/>
                  </a:lnTo>
                  <a:lnTo>
                    <a:pt x="4843640" y="255917"/>
                  </a:lnTo>
                  <a:lnTo>
                    <a:pt x="4836312" y="281647"/>
                  </a:lnTo>
                  <a:lnTo>
                    <a:pt x="4844313" y="305142"/>
                  </a:lnTo>
                  <a:lnTo>
                    <a:pt x="4862741" y="319036"/>
                  </a:lnTo>
                  <a:lnTo>
                    <a:pt x="4886020" y="321373"/>
                  </a:lnTo>
                  <a:lnTo>
                    <a:pt x="4908524" y="310197"/>
                  </a:lnTo>
                  <a:lnTo>
                    <a:pt x="4909705" y="309105"/>
                  </a:lnTo>
                  <a:lnTo>
                    <a:pt x="4909477" y="307403"/>
                  </a:lnTo>
                  <a:lnTo>
                    <a:pt x="4909451" y="307263"/>
                  </a:lnTo>
                  <a:lnTo>
                    <a:pt x="4910912" y="307263"/>
                  </a:lnTo>
                  <a:lnTo>
                    <a:pt x="4910912" y="363448"/>
                  </a:lnTo>
                  <a:lnTo>
                    <a:pt x="4782617" y="363448"/>
                  </a:lnTo>
                  <a:lnTo>
                    <a:pt x="4769497" y="360210"/>
                  </a:lnTo>
                  <a:lnTo>
                    <a:pt x="4757153" y="351777"/>
                  </a:lnTo>
                  <a:lnTo>
                    <a:pt x="4747971" y="340106"/>
                  </a:lnTo>
                  <a:lnTo>
                    <a:pt x="4744364" y="327126"/>
                  </a:lnTo>
                  <a:lnTo>
                    <a:pt x="4744364" y="195935"/>
                  </a:lnTo>
                  <a:lnTo>
                    <a:pt x="4819142" y="195935"/>
                  </a:lnTo>
                  <a:lnTo>
                    <a:pt x="4822368" y="191643"/>
                  </a:lnTo>
                  <a:lnTo>
                    <a:pt x="4822520" y="190944"/>
                  </a:lnTo>
                  <a:lnTo>
                    <a:pt x="4822507" y="189534"/>
                  </a:lnTo>
                  <a:lnTo>
                    <a:pt x="4821339" y="182333"/>
                  </a:lnTo>
                  <a:lnTo>
                    <a:pt x="4821313" y="182168"/>
                  </a:lnTo>
                  <a:lnTo>
                    <a:pt x="4820653" y="181356"/>
                  </a:lnTo>
                  <a:lnTo>
                    <a:pt x="4815675" y="175196"/>
                  </a:lnTo>
                  <a:lnTo>
                    <a:pt x="4808766" y="168795"/>
                  </a:lnTo>
                  <a:lnTo>
                    <a:pt x="4803597" y="162293"/>
                  </a:lnTo>
                  <a:lnTo>
                    <a:pt x="4801032" y="143802"/>
                  </a:lnTo>
                  <a:lnTo>
                    <a:pt x="4809274" y="129019"/>
                  </a:lnTo>
                  <a:lnTo>
                    <a:pt x="4824425" y="121640"/>
                  </a:lnTo>
                  <a:lnTo>
                    <a:pt x="4842497" y="125323"/>
                  </a:lnTo>
                  <a:lnTo>
                    <a:pt x="4850155" y="132207"/>
                  </a:lnTo>
                  <a:lnTo>
                    <a:pt x="4854587" y="141414"/>
                  </a:lnTo>
                  <a:lnTo>
                    <a:pt x="4855603" y="151663"/>
                  </a:lnTo>
                  <a:lnTo>
                    <a:pt x="4852987" y="161671"/>
                  </a:lnTo>
                  <a:lnTo>
                    <a:pt x="4848911" y="167347"/>
                  </a:lnTo>
                  <a:lnTo>
                    <a:pt x="4843665" y="172072"/>
                  </a:lnTo>
                  <a:lnTo>
                    <a:pt x="4838560" y="176771"/>
                  </a:lnTo>
                  <a:lnTo>
                    <a:pt x="4835029" y="182168"/>
                  </a:lnTo>
                  <a:lnTo>
                    <a:pt x="4834915" y="182333"/>
                  </a:lnTo>
                  <a:lnTo>
                    <a:pt x="4833036" y="187109"/>
                  </a:lnTo>
                  <a:lnTo>
                    <a:pt x="4832947" y="187337"/>
                  </a:lnTo>
                  <a:lnTo>
                    <a:pt x="4832845" y="187591"/>
                  </a:lnTo>
                  <a:lnTo>
                    <a:pt x="4832782" y="190436"/>
                  </a:lnTo>
                  <a:lnTo>
                    <a:pt x="4832655" y="195021"/>
                  </a:lnTo>
                  <a:lnTo>
                    <a:pt x="4839690" y="195935"/>
                  </a:lnTo>
                  <a:lnTo>
                    <a:pt x="4846269" y="196240"/>
                  </a:lnTo>
                  <a:lnTo>
                    <a:pt x="4866513" y="196240"/>
                  </a:lnTo>
                  <a:lnTo>
                    <a:pt x="4873434" y="195681"/>
                  </a:lnTo>
                  <a:lnTo>
                    <a:pt x="4877930" y="194373"/>
                  </a:lnTo>
                  <a:lnTo>
                    <a:pt x="4879695" y="187591"/>
                  </a:lnTo>
                  <a:lnTo>
                    <a:pt x="4879810" y="187109"/>
                  </a:lnTo>
                  <a:lnTo>
                    <a:pt x="4875542" y="183375"/>
                  </a:lnTo>
                  <a:lnTo>
                    <a:pt x="4871021" y="181356"/>
                  </a:lnTo>
                  <a:lnTo>
                    <a:pt x="4856683" y="181356"/>
                  </a:lnTo>
                  <a:lnTo>
                    <a:pt x="4867453" y="164579"/>
                  </a:lnTo>
                  <a:lnTo>
                    <a:pt x="4870056" y="145618"/>
                  </a:lnTo>
                  <a:lnTo>
                    <a:pt x="4864417" y="127584"/>
                  </a:lnTo>
                  <a:lnTo>
                    <a:pt x="4858499" y="121640"/>
                  </a:lnTo>
                  <a:lnTo>
                    <a:pt x="4850422" y="113525"/>
                  </a:lnTo>
                  <a:lnTo>
                    <a:pt x="4818583" y="107746"/>
                  </a:lnTo>
                  <a:lnTo>
                    <a:pt x="4794580" y="124002"/>
                  </a:lnTo>
                  <a:lnTo>
                    <a:pt x="4785880" y="151663"/>
                  </a:lnTo>
                  <a:lnTo>
                    <a:pt x="4785792" y="151968"/>
                  </a:lnTo>
                  <a:lnTo>
                    <a:pt x="4799558" y="181356"/>
                  </a:lnTo>
                  <a:lnTo>
                    <a:pt x="4744364" y="181356"/>
                  </a:lnTo>
                  <a:lnTo>
                    <a:pt x="4744364" y="51092"/>
                  </a:lnTo>
                  <a:lnTo>
                    <a:pt x="4746091" y="42608"/>
                  </a:lnTo>
                  <a:lnTo>
                    <a:pt x="4750536" y="33934"/>
                  </a:lnTo>
                  <a:lnTo>
                    <a:pt x="4756670" y="26263"/>
                  </a:lnTo>
                  <a:lnTo>
                    <a:pt x="4763414" y="20739"/>
                  </a:lnTo>
                  <a:lnTo>
                    <a:pt x="4773473" y="16433"/>
                  </a:lnTo>
                  <a:lnTo>
                    <a:pt x="4773003" y="16433"/>
                  </a:lnTo>
                  <a:lnTo>
                    <a:pt x="4782401" y="15201"/>
                  </a:lnTo>
                  <a:lnTo>
                    <a:pt x="4792586" y="15201"/>
                  </a:lnTo>
                  <a:lnTo>
                    <a:pt x="4802962" y="14782"/>
                  </a:lnTo>
                  <a:lnTo>
                    <a:pt x="4812347" y="13690"/>
                  </a:lnTo>
                  <a:lnTo>
                    <a:pt x="4812284" y="2133"/>
                  </a:lnTo>
                  <a:lnTo>
                    <a:pt x="4804676" y="431"/>
                  </a:lnTo>
                  <a:lnTo>
                    <a:pt x="4800257" y="0"/>
                  </a:lnTo>
                  <a:lnTo>
                    <a:pt x="4784458" y="0"/>
                  </a:lnTo>
                  <a:lnTo>
                    <a:pt x="4777448" y="431"/>
                  </a:lnTo>
                  <a:lnTo>
                    <a:pt x="4778553" y="431"/>
                  </a:lnTo>
                  <a:lnTo>
                    <a:pt x="4761154" y="5384"/>
                  </a:lnTo>
                  <a:lnTo>
                    <a:pt x="4746561" y="15824"/>
                  </a:lnTo>
                  <a:lnTo>
                    <a:pt x="4735855" y="30353"/>
                  </a:lnTo>
                  <a:lnTo>
                    <a:pt x="4729835" y="47688"/>
                  </a:lnTo>
                  <a:lnTo>
                    <a:pt x="4729835" y="329539"/>
                  </a:lnTo>
                  <a:lnTo>
                    <a:pt x="4748034" y="363448"/>
                  </a:lnTo>
                  <a:lnTo>
                    <a:pt x="4783531" y="378015"/>
                  </a:lnTo>
                  <a:lnTo>
                    <a:pt x="4817351" y="378993"/>
                  </a:lnTo>
                  <a:lnTo>
                    <a:pt x="4851895" y="378371"/>
                  </a:lnTo>
                  <a:lnTo>
                    <a:pt x="4886490" y="377418"/>
                  </a:lnTo>
                  <a:lnTo>
                    <a:pt x="4920196" y="377418"/>
                  </a:lnTo>
                  <a:lnTo>
                    <a:pt x="4923028" y="376466"/>
                  </a:lnTo>
                  <a:lnTo>
                    <a:pt x="4925492" y="374700"/>
                  </a:lnTo>
                  <a:lnTo>
                    <a:pt x="4925441" y="363448"/>
                  </a:lnTo>
                  <a:lnTo>
                    <a:pt x="4925339" y="348386"/>
                  </a:lnTo>
                  <a:lnTo>
                    <a:pt x="4925225" y="329539"/>
                  </a:lnTo>
                  <a:lnTo>
                    <a:pt x="4925149" y="319036"/>
                  </a:lnTo>
                  <a:lnTo>
                    <a:pt x="4925072" y="307263"/>
                  </a:lnTo>
                  <a:lnTo>
                    <a:pt x="4924945" y="288886"/>
                  </a:lnTo>
                  <a:lnTo>
                    <a:pt x="4915357" y="285432"/>
                  </a:lnTo>
                  <a:lnTo>
                    <a:pt x="4906873" y="290118"/>
                  </a:lnTo>
                  <a:lnTo>
                    <a:pt x="4899012" y="298094"/>
                  </a:lnTo>
                  <a:lnTo>
                    <a:pt x="4891227" y="304533"/>
                  </a:lnTo>
                  <a:lnTo>
                    <a:pt x="4881854" y="307403"/>
                  </a:lnTo>
                  <a:lnTo>
                    <a:pt x="4872317" y="306908"/>
                  </a:lnTo>
                  <a:lnTo>
                    <a:pt x="4863503" y="303225"/>
                  </a:lnTo>
                  <a:lnTo>
                    <a:pt x="4856289" y="296532"/>
                  </a:lnTo>
                  <a:lnTo>
                    <a:pt x="4850663" y="278142"/>
                  </a:lnTo>
                  <a:lnTo>
                    <a:pt x="4857572" y="261874"/>
                  </a:lnTo>
                  <a:lnTo>
                    <a:pt x="4872825" y="252742"/>
                  </a:lnTo>
                  <a:lnTo>
                    <a:pt x="4892230" y="255739"/>
                  </a:lnTo>
                  <a:lnTo>
                    <a:pt x="4897767" y="260134"/>
                  </a:lnTo>
                  <a:lnTo>
                    <a:pt x="4902530" y="265633"/>
                  </a:lnTo>
                  <a:lnTo>
                    <a:pt x="4907546" y="270713"/>
                  </a:lnTo>
                  <a:lnTo>
                    <a:pt x="4913808" y="273850"/>
                  </a:lnTo>
                  <a:lnTo>
                    <a:pt x="4917110" y="274612"/>
                  </a:lnTo>
                  <a:lnTo>
                    <a:pt x="4925441" y="274612"/>
                  </a:lnTo>
                  <a:lnTo>
                    <a:pt x="4925441" y="252742"/>
                  </a:lnTo>
                  <a:lnTo>
                    <a:pt x="4925441" y="252056"/>
                  </a:lnTo>
                  <a:lnTo>
                    <a:pt x="4925441" y="197332"/>
                  </a:lnTo>
                  <a:lnTo>
                    <a:pt x="4926838" y="195935"/>
                  </a:lnTo>
                  <a:lnTo>
                    <a:pt x="4982540" y="195935"/>
                  </a:lnTo>
                  <a:lnTo>
                    <a:pt x="4970500" y="212356"/>
                  </a:lnTo>
                  <a:lnTo>
                    <a:pt x="4967071" y="231749"/>
                  </a:lnTo>
                  <a:lnTo>
                    <a:pt x="4972380" y="250494"/>
                  </a:lnTo>
                  <a:lnTo>
                    <a:pt x="4986528" y="265061"/>
                  </a:lnTo>
                  <a:lnTo>
                    <a:pt x="5019179" y="270903"/>
                  </a:lnTo>
                  <a:lnTo>
                    <a:pt x="5039385" y="256692"/>
                  </a:lnTo>
                  <a:lnTo>
                    <a:pt x="5043259" y="253961"/>
                  </a:lnTo>
                  <a:lnTo>
                    <a:pt x="5051222" y="225501"/>
                  </a:lnTo>
                  <a:lnTo>
                    <a:pt x="5051285" y="225272"/>
                  </a:lnTo>
                  <a:lnTo>
                    <a:pt x="5035867" y="195935"/>
                  </a:lnTo>
                  <a:lnTo>
                    <a:pt x="5104003" y="195935"/>
                  </a:lnTo>
                  <a:lnTo>
                    <a:pt x="5108181" y="190436"/>
                  </a:lnTo>
                  <a:lnTo>
                    <a:pt x="5107508" y="188633"/>
                  </a:lnTo>
                  <a:lnTo>
                    <a:pt x="5107394" y="182168"/>
                  </a:lnTo>
                  <a:lnTo>
                    <a:pt x="5107292" y="176771"/>
                  </a:lnTo>
                  <a:lnTo>
                    <a:pt x="5107203" y="172072"/>
                  </a:lnTo>
                  <a:lnTo>
                    <a:pt x="5107114" y="167347"/>
                  </a:lnTo>
                  <a:lnTo>
                    <a:pt x="5107000" y="161671"/>
                  </a:lnTo>
                  <a:lnTo>
                    <a:pt x="5106949" y="151663"/>
                  </a:lnTo>
                  <a:lnTo>
                    <a:pt x="5107114" y="145618"/>
                  </a:lnTo>
                  <a:lnTo>
                    <a:pt x="5107229" y="141414"/>
                  </a:lnTo>
                  <a:lnTo>
                    <a:pt x="5107330" y="137896"/>
                  </a:lnTo>
                  <a:lnTo>
                    <a:pt x="5107394" y="135242"/>
                  </a:lnTo>
                  <a:lnTo>
                    <a:pt x="5107483" y="132207"/>
                  </a:lnTo>
                  <a:lnTo>
                    <a:pt x="5107571" y="129019"/>
                  </a:lnTo>
                  <a:lnTo>
                    <a:pt x="5107673" y="125323"/>
                  </a:lnTo>
                  <a:lnTo>
                    <a:pt x="5107775" y="121640"/>
                  </a:lnTo>
                  <a:lnTo>
                    <a:pt x="5108410" y="93980"/>
                  </a:lnTo>
                  <a:close/>
                </a:path>
                <a:path w="5227320" h="492760">
                  <a:moveTo>
                    <a:pt x="5226748" y="396189"/>
                  </a:moveTo>
                  <a:lnTo>
                    <a:pt x="5225021" y="327075"/>
                  </a:lnTo>
                  <a:lnTo>
                    <a:pt x="5225872" y="290169"/>
                  </a:lnTo>
                  <a:lnTo>
                    <a:pt x="5224450" y="287858"/>
                  </a:lnTo>
                  <a:lnTo>
                    <a:pt x="5222303" y="285902"/>
                  </a:lnTo>
                  <a:lnTo>
                    <a:pt x="5136007" y="285915"/>
                  </a:lnTo>
                  <a:lnTo>
                    <a:pt x="5131600" y="289217"/>
                  </a:lnTo>
                  <a:lnTo>
                    <a:pt x="5147742" y="313880"/>
                  </a:lnTo>
                  <a:lnTo>
                    <a:pt x="5152212" y="320179"/>
                  </a:lnTo>
                  <a:lnTo>
                    <a:pt x="5154917" y="329501"/>
                  </a:lnTo>
                  <a:lnTo>
                    <a:pt x="5154409" y="338683"/>
                  </a:lnTo>
                  <a:lnTo>
                    <a:pt x="5150828" y="347141"/>
                  </a:lnTo>
                  <a:lnTo>
                    <a:pt x="5144300" y="354266"/>
                  </a:lnTo>
                  <a:lnTo>
                    <a:pt x="5124450" y="360260"/>
                  </a:lnTo>
                  <a:lnTo>
                    <a:pt x="5107584" y="351726"/>
                  </a:lnTo>
                  <a:lnTo>
                    <a:pt x="5099647" y="334518"/>
                  </a:lnTo>
                  <a:lnTo>
                    <a:pt x="5106505" y="314515"/>
                  </a:lnTo>
                  <a:lnTo>
                    <a:pt x="5112715" y="308394"/>
                  </a:lnTo>
                  <a:lnTo>
                    <a:pt x="5119230" y="301536"/>
                  </a:lnTo>
                  <a:lnTo>
                    <a:pt x="5122291" y="293916"/>
                  </a:lnTo>
                  <a:lnTo>
                    <a:pt x="5118125" y="285508"/>
                  </a:lnTo>
                  <a:lnTo>
                    <a:pt x="5036299" y="284975"/>
                  </a:lnTo>
                  <a:lnTo>
                    <a:pt x="5033861" y="284797"/>
                  </a:lnTo>
                  <a:lnTo>
                    <a:pt x="5030521" y="287032"/>
                  </a:lnTo>
                  <a:lnTo>
                    <a:pt x="5030025" y="289356"/>
                  </a:lnTo>
                  <a:lnTo>
                    <a:pt x="5030025" y="355701"/>
                  </a:lnTo>
                  <a:lnTo>
                    <a:pt x="5006937" y="341871"/>
                  </a:lnTo>
                  <a:lnTo>
                    <a:pt x="4981880" y="343623"/>
                  </a:lnTo>
                  <a:lnTo>
                    <a:pt x="4962004" y="358571"/>
                  </a:lnTo>
                  <a:lnTo>
                    <a:pt x="4954448" y="384327"/>
                  </a:lnTo>
                  <a:lnTo>
                    <a:pt x="4963223" y="409028"/>
                  </a:lnTo>
                  <a:lnTo>
                    <a:pt x="4983162" y="422833"/>
                  </a:lnTo>
                  <a:lnTo>
                    <a:pt x="5007648" y="423773"/>
                  </a:lnTo>
                  <a:lnTo>
                    <a:pt x="5030025" y="409943"/>
                  </a:lnTo>
                  <a:lnTo>
                    <a:pt x="5030025" y="478129"/>
                  </a:lnTo>
                  <a:lnTo>
                    <a:pt x="5034356" y="480796"/>
                  </a:lnTo>
                  <a:lnTo>
                    <a:pt x="5123408" y="480593"/>
                  </a:lnTo>
                  <a:lnTo>
                    <a:pt x="5129073" y="479996"/>
                  </a:lnTo>
                  <a:lnTo>
                    <a:pt x="5131155" y="472135"/>
                  </a:lnTo>
                  <a:lnTo>
                    <a:pt x="5127587" y="468299"/>
                  </a:lnTo>
                  <a:lnTo>
                    <a:pt x="5127422" y="468122"/>
                  </a:lnTo>
                  <a:lnTo>
                    <a:pt x="5125834" y="467334"/>
                  </a:lnTo>
                  <a:lnTo>
                    <a:pt x="5123700" y="466128"/>
                  </a:lnTo>
                  <a:lnTo>
                    <a:pt x="5123472" y="466128"/>
                  </a:lnTo>
                  <a:lnTo>
                    <a:pt x="5044554" y="466128"/>
                  </a:lnTo>
                  <a:lnTo>
                    <a:pt x="5044554" y="391312"/>
                  </a:lnTo>
                  <a:lnTo>
                    <a:pt x="5040579" y="388696"/>
                  </a:lnTo>
                  <a:lnTo>
                    <a:pt x="5036324" y="388556"/>
                  </a:lnTo>
                  <a:lnTo>
                    <a:pt x="5028273" y="390512"/>
                  </a:lnTo>
                  <a:lnTo>
                    <a:pt x="5022240" y="395643"/>
                  </a:lnTo>
                  <a:lnTo>
                    <a:pt x="5016728" y="401853"/>
                  </a:lnTo>
                  <a:lnTo>
                    <a:pt x="5010201" y="407060"/>
                  </a:lnTo>
                  <a:lnTo>
                    <a:pt x="5000764" y="410311"/>
                  </a:lnTo>
                  <a:lnTo>
                    <a:pt x="4991430" y="410222"/>
                  </a:lnTo>
                  <a:lnTo>
                    <a:pt x="4982756" y="406844"/>
                  </a:lnTo>
                  <a:lnTo>
                    <a:pt x="4975301" y="400265"/>
                  </a:lnTo>
                  <a:lnTo>
                    <a:pt x="4968887" y="381863"/>
                  </a:lnTo>
                  <a:lnTo>
                    <a:pt x="4975453" y="365277"/>
                  </a:lnTo>
                  <a:lnTo>
                    <a:pt x="4990782" y="355892"/>
                  </a:lnTo>
                  <a:lnTo>
                    <a:pt x="5010696" y="359054"/>
                  </a:lnTo>
                  <a:lnTo>
                    <a:pt x="5016220" y="363359"/>
                  </a:lnTo>
                  <a:lnTo>
                    <a:pt x="5020691" y="368503"/>
                  </a:lnTo>
                  <a:lnTo>
                    <a:pt x="5025428" y="373341"/>
                  </a:lnTo>
                  <a:lnTo>
                    <a:pt x="5031752" y="376732"/>
                  </a:lnTo>
                  <a:lnTo>
                    <a:pt x="5037379" y="378434"/>
                  </a:lnTo>
                  <a:lnTo>
                    <a:pt x="5044554" y="376872"/>
                  </a:lnTo>
                  <a:lnTo>
                    <a:pt x="5044554" y="299529"/>
                  </a:lnTo>
                  <a:lnTo>
                    <a:pt x="5100713" y="299529"/>
                  </a:lnTo>
                  <a:lnTo>
                    <a:pt x="5100231" y="301078"/>
                  </a:lnTo>
                  <a:lnTo>
                    <a:pt x="5098161" y="301396"/>
                  </a:lnTo>
                  <a:lnTo>
                    <a:pt x="5096789" y="302869"/>
                  </a:lnTo>
                  <a:lnTo>
                    <a:pt x="5085245" y="328295"/>
                  </a:lnTo>
                  <a:lnTo>
                    <a:pt x="5090998" y="353479"/>
                  </a:lnTo>
                  <a:lnTo>
                    <a:pt x="5109845" y="371055"/>
                  </a:lnTo>
                  <a:lnTo>
                    <a:pt x="5137556" y="373672"/>
                  </a:lnTo>
                  <a:lnTo>
                    <a:pt x="5157038" y="362877"/>
                  </a:lnTo>
                  <a:lnTo>
                    <a:pt x="5167757" y="344639"/>
                  </a:lnTo>
                  <a:lnTo>
                    <a:pt x="5168582" y="323342"/>
                  </a:lnTo>
                  <a:lnTo>
                    <a:pt x="5158359" y="303377"/>
                  </a:lnTo>
                  <a:lnTo>
                    <a:pt x="5156835" y="301701"/>
                  </a:lnTo>
                  <a:lnTo>
                    <a:pt x="5154841" y="301167"/>
                  </a:lnTo>
                  <a:lnTo>
                    <a:pt x="5153977" y="299529"/>
                  </a:lnTo>
                  <a:lnTo>
                    <a:pt x="5211102" y="299529"/>
                  </a:lnTo>
                  <a:lnTo>
                    <a:pt x="5211102" y="429806"/>
                  </a:lnTo>
                  <a:lnTo>
                    <a:pt x="5207813" y="442849"/>
                  </a:lnTo>
                  <a:lnTo>
                    <a:pt x="5199304" y="454025"/>
                  </a:lnTo>
                  <a:lnTo>
                    <a:pt x="5187581" y="462140"/>
                  </a:lnTo>
                  <a:lnTo>
                    <a:pt x="5174678" y="466001"/>
                  </a:lnTo>
                  <a:lnTo>
                    <a:pt x="5158625" y="465874"/>
                  </a:lnTo>
                  <a:lnTo>
                    <a:pt x="5150256" y="466623"/>
                  </a:lnTo>
                  <a:lnTo>
                    <a:pt x="5145202" y="469442"/>
                  </a:lnTo>
                  <a:lnTo>
                    <a:pt x="5142776" y="473532"/>
                  </a:lnTo>
                  <a:lnTo>
                    <a:pt x="5144909" y="479729"/>
                  </a:lnTo>
                  <a:lnTo>
                    <a:pt x="5149634" y="480631"/>
                  </a:lnTo>
                  <a:lnTo>
                    <a:pt x="5154942" y="481063"/>
                  </a:lnTo>
                  <a:lnTo>
                    <a:pt x="5162461" y="481139"/>
                  </a:lnTo>
                  <a:lnTo>
                    <a:pt x="5166779" y="480974"/>
                  </a:lnTo>
                  <a:lnTo>
                    <a:pt x="5170094" y="480949"/>
                  </a:lnTo>
                  <a:lnTo>
                    <a:pt x="5209781" y="464172"/>
                  </a:lnTo>
                  <a:lnTo>
                    <a:pt x="5225669" y="429831"/>
                  </a:lnTo>
                  <a:lnTo>
                    <a:pt x="5226748" y="396189"/>
                  </a:lnTo>
                  <a:close/>
                </a:path>
              </a:pathLst>
            </a:custGeom>
            <a:solidFill>
              <a:srgbClr val="8CB53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9809303" y="5263613"/>
              <a:ext cx="331470" cy="331470"/>
            </a:xfrm>
            <a:custGeom>
              <a:avLst/>
              <a:gdLst/>
              <a:ahLst/>
              <a:cxnLst/>
              <a:rect l="l" t="t" r="r" b="b"/>
              <a:pathLst>
                <a:path w="331470" h="331470">
                  <a:moveTo>
                    <a:pt x="165658" y="0"/>
                  </a:moveTo>
                  <a:lnTo>
                    <a:pt x="121620" y="5917"/>
                  </a:lnTo>
                  <a:lnTo>
                    <a:pt x="82047" y="22617"/>
                  </a:lnTo>
                  <a:lnTo>
                    <a:pt x="48520" y="48520"/>
                  </a:lnTo>
                  <a:lnTo>
                    <a:pt x="22617" y="82047"/>
                  </a:lnTo>
                  <a:lnTo>
                    <a:pt x="5917" y="121620"/>
                  </a:lnTo>
                  <a:lnTo>
                    <a:pt x="0" y="165658"/>
                  </a:lnTo>
                  <a:lnTo>
                    <a:pt x="5917" y="209698"/>
                  </a:lnTo>
                  <a:lnTo>
                    <a:pt x="22617" y="249273"/>
                  </a:lnTo>
                  <a:lnTo>
                    <a:pt x="48520" y="282803"/>
                  </a:lnTo>
                  <a:lnTo>
                    <a:pt x="82047" y="308709"/>
                  </a:lnTo>
                  <a:lnTo>
                    <a:pt x="121620" y="325411"/>
                  </a:lnTo>
                  <a:lnTo>
                    <a:pt x="165658" y="331330"/>
                  </a:lnTo>
                  <a:lnTo>
                    <a:pt x="209697" y="325411"/>
                  </a:lnTo>
                  <a:lnTo>
                    <a:pt x="249269" y="308709"/>
                  </a:lnTo>
                  <a:lnTo>
                    <a:pt x="259441" y="300850"/>
                  </a:lnTo>
                  <a:lnTo>
                    <a:pt x="165658" y="300850"/>
                  </a:lnTo>
                  <a:lnTo>
                    <a:pt x="122929" y="293958"/>
                  </a:lnTo>
                  <a:lnTo>
                    <a:pt x="85821" y="274765"/>
                  </a:lnTo>
                  <a:lnTo>
                    <a:pt x="56559" y="245500"/>
                  </a:lnTo>
                  <a:lnTo>
                    <a:pt x="37370" y="208389"/>
                  </a:lnTo>
                  <a:lnTo>
                    <a:pt x="30479" y="165658"/>
                  </a:lnTo>
                  <a:lnTo>
                    <a:pt x="37370" y="122929"/>
                  </a:lnTo>
                  <a:lnTo>
                    <a:pt x="56559" y="85821"/>
                  </a:lnTo>
                  <a:lnTo>
                    <a:pt x="85821" y="56559"/>
                  </a:lnTo>
                  <a:lnTo>
                    <a:pt x="122929" y="37370"/>
                  </a:lnTo>
                  <a:lnTo>
                    <a:pt x="165658" y="30480"/>
                  </a:lnTo>
                  <a:lnTo>
                    <a:pt x="259446" y="30480"/>
                  </a:lnTo>
                  <a:lnTo>
                    <a:pt x="249269" y="22617"/>
                  </a:lnTo>
                  <a:lnTo>
                    <a:pt x="209697" y="5917"/>
                  </a:lnTo>
                  <a:lnTo>
                    <a:pt x="165658" y="0"/>
                  </a:lnTo>
                  <a:close/>
                </a:path>
                <a:path w="331470" h="331470">
                  <a:moveTo>
                    <a:pt x="259446" y="30480"/>
                  </a:moveTo>
                  <a:lnTo>
                    <a:pt x="165658" y="30480"/>
                  </a:lnTo>
                  <a:lnTo>
                    <a:pt x="208389" y="37370"/>
                  </a:lnTo>
                  <a:lnTo>
                    <a:pt x="245500" y="56559"/>
                  </a:lnTo>
                  <a:lnTo>
                    <a:pt x="274765" y="85821"/>
                  </a:lnTo>
                  <a:lnTo>
                    <a:pt x="293958" y="122929"/>
                  </a:lnTo>
                  <a:lnTo>
                    <a:pt x="300850" y="165658"/>
                  </a:lnTo>
                  <a:lnTo>
                    <a:pt x="293958" y="208389"/>
                  </a:lnTo>
                  <a:lnTo>
                    <a:pt x="274765" y="245500"/>
                  </a:lnTo>
                  <a:lnTo>
                    <a:pt x="245500" y="274765"/>
                  </a:lnTo>
                  <a:lnTo>
                    <a:pt x="208389" y="293958"/>
                  </a:lnTo>
                  <a:lnTo>
                    <a:pt x="165658" y="300850"/>
                  </a:lnTo>
                  <a:lnTo>
                    <a:pt x="259441" y="300850"/>
                  </a:lnTo>
                  <a:lnTo>
                    <a:pt x="282797" y="282803"/>
                  </a:lnTo>
                  <a:lnTo>
                    <a:pt x="308700" y="249273"/>
                  </a:lnTo>
                  <a:lnTo>
                    <a:pt x="325400" y="209698"/>
                  </a:lnTo>
                  <a:lnTo>
                    <a:pt x="331317" y="165658"/>
                  </a:lnTo>
                  <a:lnTo>
                    <a:pt x="325400" y="121620"/>
                  </a:lnTo>
                  <a:lnTo>
                    <a:pt x="308700" y="82047"/>
                  </a:lnTo>
                  <a:lnTo>
                    <a:pt x="282797" y="48520"/>
                  </a:lnTo>
                  <a:lnTo>
                    <a:pt x="259446" y="30480"/>
                  </a:lnTo>
                  <a:close/>
                </a:path>
              </a:pathLst>
            </a:custGeom>
            <a:solidFill>
              <a:srgbClr val="0CC9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9861309" y="5315623"/>
              <a:ext cx="227304" cy="227304"/>
            </a:xfrm>
            <a:prstGeom prst="rect">
              <a:avLst/>
            </a:prstGeom>
          </p:spPr>
        </p:pic>
        <p:pic>
          <p:nvPicPr>
            <p:cNvPr id="83" name="object 8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9860685" y="5588275"/>
              <a:ext cx="226758" cy="195475"/>
            </a:xfrm>
            <a:prstGeom prst="rect">
              <a:avLst/>
            </a:prstGeom>
          </p:spPr>
        </p:pic>
      </p:grpSp>
      <p:sp>
        <p:nvSpPr>
          <p:cNvPr id="84" name="object 84"/>
          <p:cNvSpPr txBox="1"/>
          <p:nvPr/>
        </p:nvSpPr>
        <p:spPr>
          <a:xfrm>
            <a:off x="7589069" y="4155700"/>
            <a:ext cx="2826385" cy="146020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>
              <a:lnSpc>
                <a:spcPct val="104200"/>
              </a:lnSpc>
              <a:spcBef>
                <a:spcPts val="60"/>
              </a:spcBef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Western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Cape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Government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project </a:t>
            </a:r>
            <a:r>
              <a:rPr lang="en-ZA" sz="800" spc="-10" dirty="0">
                <a:solidFill>
                  <a:srgbClr val="FFFFFF"/>
                </a:solidFill>
                <a:latin typeface="Verdana"/>
                <a:cs typeface="Verdana"/>
              </a:rPr>
              <a:t>owner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landowner,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working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partnership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with</a:t>
            </a:r>
            <a:r>
              <a:rPr lang="en-ZA" sz="800" spc="-20" dirty="0">
                <a:solidFill>
                  <a:srgbClr val="FFFFFF"/>
                </a:solidFill>
                <a:latin typeface="Verdana"/>
                <a:cs typeface="Verdana"/>
              </a:rPr>
              <a:t> the City of Cape Town to provide Urban Settlements Development Grant.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Artscape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Theatre</a:t>
            </a:r>
            <a:r>
              <a:rPr lang="en-ZA" sz="800" spc="-25" dirty="0">
                <a:solidFill>
                  <a:srgbClr val="FFFFFF"/>
                </a:solidFill>
                <a:latin typeface="Verdana"/>
                <a:cs typeface="Verdana"/>
              </a:rPr>
              <a:t>.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development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will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involve</a:t>
            </a:r>
            <a:r>
              <a:rPr sz="800" spc="-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private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developers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Institutions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40" dirty="0">
                <a:solidFill>
                  <a:srgbClr val="FFFFFF"/>
                </a:solidFill>
                <a:latin typeface="Verdana"/>
                <a:cs typeface="Verdana"/>
              </a:rPr>
              <a:t>(SHIs)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social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housing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component,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ensuring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successful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project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delivery.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These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partnerships </a:t>
            </a:r>
            <a:r>
              <a:rPr sz="800" spc="-20" dirty="0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achieving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project’s</a:t>
            </a:r>
            <a:r>
              <a:rPr sz="800" spc="-3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Verdana"/>
                <a:cs typeface="Verdana"/>
              </a:rPr>
              <a:t>mixed-</a:t>
            </a:r>
            <a:r>
              <a:rPr sz="800" spc="-35" dirty="0">
                <a:solidFill>
                  <a:srgbClr val="FFFFFF"/>
                </a:solidFill>
                <a:latin typeface="Verdana"/>
                <a:cs typeface="Verdana"/>
              </a:rPr>
              <a:t>use,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mixed-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income</a:t>
            </a:r>
            <a:r>
              <a:rPr lang="en-ZA" sz="800" dirty="0">
                <a:solidFill>
                  <a:srgbClr val="FFFFFF"/>
                </a:solidFill>
                <a:latin typeface="Verdana"/>
                <a:cs typeface="Verdana"/>
              </a:rPr>
              <a:t> housing</a:t>
            </a:r>
            <a:r>
              <a:rPr sz="800" spc="-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goals.</a:t>
            </a:r>
            <a:endParaRPr sz="800" dirty="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330"/>
              </a:spcBef>
            </a:pPr>
            <a:endParaRPr sz="800" dirty="0">
              <a:latin typeface="Verdana"/>
              <a:cs typeface="Verdana"/>
            </a:endParaRPr>
          </a:p>
          <a:p>
            <a:pPr marL="996950">
              <a:lnSpc>
                <a:spcPct val="100000"/>
              </a:lnSpc>
              <a:tabLst>
                <a:tab pos="2348865" algn="l"/>
              </a:tabLst>
            </a:pPr>
            <a:r>
              <a:rPr sz="900" b="1" spc="3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r>
              <a:rPr sz="9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900" b="1" spc="60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900" dirty="0">
              <a:latin typeface="Arial"/>
              <a:cs typeface="Arial"/>
            </a:endParaRPr>
          </a:p>
        </p:txBody>
      </p:sp>
      <p:grpSp>
        <p:nvGrpSpPr>
          <p:cNvPr id="85" name="object 85"/>
          <p:cNvGrpSpPr/>
          <p:nvPr/>
        </p:nvGrpSpPr>
        <p:grpSpPr>
          <a:xfrm>
            <a:off x="979197" y="1784916"/>
            <a:ext cx="1099820" cy="920750"/>
            <a:chOff x="979197" y="1784916"/>
            <a:chExt cx="1099820" cy="920750"/>
          </a:xfrm>
        </p:grpSpPr>
        <p:pic>
          <p:nvPicPr>
            <p:cNvPr id="86" name="object 8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2530" y="1798256"/>
              <a:ext cx="1068209" cy="893483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992539" y="1798256"/>
              <a:ext cx="1068705" cy="894080"/>
            </a:xfrm>
            <a:custGeom>
              <a:avLst/>
              <a:gdLst/>
              <a:ahLst/>
              <a:cxnLst/>
              <a:rect l="l" t="t" r="r" b="b"/>
              <a:pathLst>
                <a:path w="1068705" h="894080">
                  <a:moveTo>
                    <a:pt x="0" y="0"/>
                  </a:moveTo>
                  <a:lnTo>
                    <a:pt x="0" y="893483"/>
                  </a:lnTo>
                  <a:lnTo>
                    <a:pt x="839736" y="893483"/>
                  </a:lnTo>
                  <a:lnTo>
                    <a:pt x="839736" y="618147"/>
                  </a:lnTo>
                  <a:lnTo>
                    <a:pt x="1068197" y="446747"/>
                  </a:lnTo>
                  <a:lnTo>
                    <a:pt x="839736" y="275336"/>
                  </a:lnTo>
                  <a:lnTo>
                    <a:pt x="839736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985547" y="179126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853719" y="0"/>
                  </a:moveTo>
                  <a:lnTo>
                    <a:pt x="0" y="0"/>
                  </a:lnTo>
                  <a:lnTo>
                    <a:pt x="0" y="907465"/>
                  </a:lnTo>
                  <a:lnTo>
                    <a:pt x="853719" y="907465"/>
                  </a:lnTo>
                  <a:lnTo>
                    <a:pt x="853719" y="900480"/>
                  </a:lnTo>
                  <a:lnTo>
                    <a:pt x="6997" y="900480"/>
                  </a:lnTo>
                  <a:lnTo>
                    <a:pt x="6997" y="6984"/>
                  </a:lnTo>
                  <a:lnTo>
                    <a:pt x="853719" y="6984"/>
                  </a:lnTo>
                  <a:lnTo>
                    <a:pt x="853719" y="0"/>
                  </a:lnTo>
                  <a:close/>
                </a:path>
                <a:path w="1087120" h="908050">
                  <a:moveTo>
                    <a:pt x="853719" y="6984"/>
                  </a:move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lnTo>
                    <a:pt x="853719" y="900480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1011" y="453732"/>
                  </a:lnTo>
                  <a:lnTo>
                    <a:pt x="1078915" y="450938"/>
                  </a:lnTo>
                  <a:lnTo>
                    <a:pt x="1083104" y="450938"/>
                  </a:lnTo>
                  <a:lnTo>
                    <a:pt x="853719" y="278828"/>
                  </a:lnTo>
                  <a:lnTo>
                    <a:pt x="853719" y="6984"/>
                  </a:lnTo>
                  <a:close/>
                </a:path>
                <a:path w="1087120" h="908050">
                  <a:moveTo>
                    <a:pt x="1083104" y="450938"/>
                  </a:moveTo>
                  <a:lnTo>
                    <a:pt x="1078915" y="450938"/>
                  </a:lnTo>
                  <a:lnTo>
                    <a:pt x="1081011" y="453732"/>
                  </a:lnTo>
                  <a:lnTo>
                    <a:pt x="1086827" y="453732"/>
                  </a:lnTo>
                  <a:lnTo>
                    <a:pt x="1083104" y="450938"/>
                  </a:lnTo>
                  <a:close/>
                </a:path>
              </a:pathLst>
            </a:custGeom>
            <a:solidFill>
              <a:srgbClr val="93D3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985547" y="1791266"/>
              <a:ext cx="1087120" cy="908050"/>
            </a:xfrm>
            <a:custGeom>
              <a:avLst/>
              <a:gdLst/>
              <a:ahLst/>
              <a:cxnLst/>
              <a:rect l="l" t="t" r="r" b="b"/>
              <a:pathLst>
                <a:path w="1087120" h="908050">
                  <a:moveTo>
                    <a:pt x="1081011" y="453732"/>
                  </a:moveTo>
                  <a:lnTo>
                    <a:pt x="1078915" y="450938"/>
                  </a:lnTo>
                  <a:lnTo>
                    <a:pt x="1081011" y="453732"/>
                  </a:lnTo>
                  <a:close/>
                </a:path>
                <a:path w="1087120" h="908050">
                  <a:moveTo>
                    <a:pt x="846721" y="900480"/>
                  </a:moveTo>
                  <a:lnTo>
                    <a:pt x="6997" y="900480"/>
                  </a:lnTo>
                  <a:lnTo>
                    <a:pt x="6997" y="6984"/>
                  </a:lnTo>
                  <a:lnTo>
                    <a:pt x="846721" y="6984"/>
                  </a:lnTo>
                  <a:lnTo>
                    <a:pt x="846721" y="282320"/>
                  </a:lnTo>
                  <a:lnTo>
                    <a:pt x="1075194" y="453732"/>
                  </a:lnTo>
                  <a:lnTo>
                    <a:pt x="846721" y="625144"/>
                  </a:lnTo>
                  <a:lnTo>
                    <a:pt x="846721" y="900480"/>
                  </a:lnTo>
                  <a:close/>
                </a:path>
                <a:path w="1087120" h="908050">
                  <a:moveTo>
                    <a:pt x="0" y="0"/>
                  </a:moveTo>
                  <a:lnTo>
                    <a:pt x="0" y="907465"/>
                  </a:lnTo>
                  <a:lnTo>
                    <a:pt x="853719" y="907465"/>
                  </a:lnTo>
                  <a:lnTo>
                    <a:pt x="853719" y="628637"/>
                  </a:lnTo>
                  <a:lnTo>
                    <a:pt x="1086827" y="453732"/>
                  </a:lnTo>
                  <a:lnTo>
                    <a:pt x="1083106" y="450938"/>
                  </a:lnTo>
                  <a:lnTo>
                    <a:pt x="853719" y="278828"/>
                  </a:lnTo>
                  <a:lnTo>
                    <a:pt x="853719" y="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70A8A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1125336" y="2117588"/>
            <a:ext cx="570230" cy="2616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25400">
              <a:lnSpc>
                <a:spcPts val="900"/>
              </a:lnSpc>
              <a:spcBef>
                <a:spcPts val="180"/>
              </a:spcBef>
            </a:pPr>
            <a:r>
              <a:rPr sz="800" b="1" spc="-10" dirty="0">
                <a:solidFill>
                  <a:srgbClr val="1C3A8C"/>
                </a:solidFill>
                <a:latin typeface="Arial"/>
                <a:cs typeface="Arial"/>
              </a:rPr>
              <a:t>PROJECT SUMMARY</a:t>
            </a:r>
            <a:endParaRPr sz="800">
              <a:latin typeface="Arial"/>
              <a:cs typeface="Arial"/>
            </a:endParaRPr>
          </a:p>
        </p:txBody>
      </p:sp>
      <p:sp>
        <p:nvSpPr>
          <p:cNvPr id="91" name="object 89">
            <a:extLst>
              <a:ext uri="{FF2B5EF4-FFF2-40B4-BE49-F238E27FC236}">
                <a16:creationId xmlns:a16="http://schemas.microsoft.com/office/drawing/2014/main" id="{F02DAE4A-827A-8A80-AE2F-A42DA09D1FD7}"/>
              </a:ext>
            </a:extLst>
          </p:cNvPr>
          <p:cNvSpPr/>
          <p:nvPr/>
        </p:nvSpPr>
        <p:spPr>
          <a:xfrm>
            <a:off x="3914950" y="6552906"/>
            <a:ext cx="6345555" cy="860133"/>
          </a:xfrm>
          <a:custGeom>
            <a:avLst/>
            <a:gdLst/>
            <a:ahLst/>
            <a:cxnLst/>
            <a:rect l="l" t="t" r="r" b="b"/>
            <a:pathLst>
              <a:path w="6345555" h="915034">
                <a:moveTo>
                  <a:pt x="5887732" y="0"/>
                </a:moveTo>
                <a:lnTo>
                  <a:pt x="457314" y="0"/>
                </a:lnTo>
                <a:lnTo>
                  <a:pt x="410557" y="2361"/>
                </a:lnTo>
                <a:lnTo>
                  <a:pt x="365150" y="9291"/>
                </a:lnTo>
                <a:lnTo>
                  <a:pt x="321324" y="20560"/>
                </a:lnTo>
                <a:lnTo>
                  <a:pt x="279308" y="35938"/>
                </a:lnTo>
                <a:lnTo>
                  <a:pt x="239332" y="55195"/>
                </a:lnTo>
                <a:lnTo>
                  <a:pt x="201626" y="78102"/>
                </a:lnTo>
                <a:lnTo>
                  <a:pt x="166421" y="104429"/>
                </a:lnTo>
                <a:lnTo>
                  <a:pt x="133945" y="133945"/>
                </a:lnTo>
                <a:lnTo>
                  <a:pt x="104429" y="166421"/>
                </a:lnTo>
                <a:lnTo>
                  <a:pt x="78102" y="201626"/>
                </a:lnTo>
                <a:lnTo>
                  <a:pt x="55195" y="239332"/>
                </a:lnTo>
                <a:lnTo>
                  <a:pt x="35938" y="279308"/>
                </a:lnTo>
                <a:lnTo>
                  <a:pt x="20560" y="321324"/>
                </a:lnTo>
                <a:lnTo>
                  <a:pt x="9291" y="365150"/>
                </a:lnTo>
                <a:lnTo>
                  <a:pt x="2361" y="410557"/>
                </a:lnTo>
                <a:lnTo>
                  <a:pt x="0" y="457314"/>
                </a:lnTo>
                <a:lnTo>
                  <a:pt x="2361" y="504071"/>
                </a:lnTo>
                <a:lnTo>
                  <a:pt x="9291" y="549478"/>
                </a:lnTo>
                <a:lnTo>
                  <a:pt x="20560" y="593304"/>
                </a:lnTo>
                <a:lnTo>
                  <a:pt x="35938" y="635320"/>
                </a:lnTo>
                <a:lnTo>
                  <a:pt x="55195" y="675296"/>
                </a:lnTo>
                <a:lnTo>
                  <a:pt x="78102" y="713001"/>
                </a:lnTo>
                <a:lnTo>
                  <a:pt x="104429" y="748207"/>
                </a:lnTo>
                <a:lnTo>
                  <a:pt x="133945" y="780683"/>
                </a:lnTo>
                <a:lnTo>
                  <a:pt x="166421" y="810199"/>
                </a:lnTo>
                <a:lnTo>
                  <a:pt x="201626" y="836525"/>
                </a:lnTo>
                <a:lnTo>
                  <a:pt x="239332" y="859432"/>
                </a:lnTo>
                <a:lnTo>
                  <a:pt x="279308" y="878690"/>
                </a:lnTo>
                <a:lnTo>
                  <a:pt x="321324" y="894068"/>
                </a:lnTo>
                <a:lnTo>
                  <a:pt x="365150" y="905337"/>
                </a:lnTo>
                <a:lnTo>
                  <a:pt x="410557" y="912267"/>
                </a:lnTo>
                <a:lnTo>
                  <a:pt x="457314" y="914628"/>
                </a:lnTo>
                <a:lnTo>
                  <a:pt x="5887732" y="914628"/>
                </a:lnTo>
                <a:lnTo>
                  <a:pt x="5934489" y="912267"/>
                </a:lnTo>
                <a:lnTo>
                  <a:pt x="5979896" y="905337"/>
                </a:lnTo>
                <a:lnTo>
                  <a:pt x="6023722" y="894068"/>
                </a:lnTo>
                <a:lnTo>
                  <a:pt x="6065738" y="878690"/>
                </a:lnTo>
                <a:lnTo>
                  <a:pt x="6105714" y="859432"/>
                </a:lnTo>
                <a:lnTo>
                  <a:pt x="6143420" y="836525"/>
                </a:lnTo>
                <a:lnTo>
                  <a:pt x="6178625" y="810199"/>
                </a:lnTo>
                <a:lnTo>
                  <a:pt x="6211101" y="780683"/>
                </a:lnTo>
                <a:lnTo>
                  <a:pt x="6240617" y="748207"/>
                </a:lnTo>
                <a:lnTo>
                  <a:pt x="6266944" y="713001"/>
                </a:lnTo>
                <a:lnTo>
                  <a:pt x="6289851" y="675296"/>
                </a:lnTo>
                <a:lnTo>
                  <a:pt x="6309108" y="635320"/>
                </a:lnTo>
                <a:lnTo>
                  <a:pt x="6324486" y="593304"/>
                </a:lnTo>
                <a:lnTo>
                  <a:pt x="6335755" y="549478"/>
                </a:lnTo>
                <a:lnTo>
                  <a:pt x="6342685" y="504071"/>
                </a:lnTo>
                <a:lnTo>
                  <a:pt x="6345047" y="457314"/>
                </a:lnTo>
                <a:lnTo>
                  <a:pt x="6342685" y="410557"/>
                </a:lnTo>
                <a:lnTo>
                  <a:pt x="6335755" y="365150"/>
                </a:lnTo>
                <a:lnTo>
                  <a:pt x="6324486" y="321324"/>
                </a:lnTo>
                <a:lnTo>
                  <a:pt x="6309108" y="279308"/>
                </a:lnTo>
                <a:lnTo>
                  <a:pt x="6289851" y="239332"/>
                </a:lnTo>
                <a:lnTo>
                  <a:pt x="6266944" y="201626"/>
                </a:lnTo>
                <a:lnTo>
                  <a:pt x="6240617" y="166421"/>
                </a:lnTo>
                <a:lnTo>
                  <a:pt x="6211101" y="133945"/>
                </a:lnTo>
                <a:lnTo>
                  <a:pt x="6178625" y="104429"/>
                </a:lnTo>
                <a:lnTo>
                  <a:pt x="6143420" y="78102"/>
                </a:lnTo>
                <a:lnTo>
                  <a:pt x="6105714" y="55195"/>
                </a:lnTo>
                <a:lnTo>
                  <a:pt x="6065738" y="35938"/>
                </a:lnTo>
                <a:lnTo>
                  <a:pt x="6023722" y="20560"/>
                </a:lnTo>
                <a:lnTo>
                  <a:pt x="5979896" y="9291"/>
                </a:lnTo>
                <a:lnTo>
                  <a:pt x="5934489" y="2361"/>
                </a:lnTo>
                <a:lnTo>
                  <a:pt x="5887732" y="0"/>
                </a:lnTo>
                <a:close/>
              </a:path>
            </a:pathLst>
          </a:custGeom>
          <a:solidFill>
            <a:srgbClr val="93D3EF">
              <a:alpha val="869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96">
            <a:extLst>
              <a:ext uri="{FF2B5EF4-FFF2-40B4-BE49-F238E27FC236}">
                <a16:creationId xmlns:a16="http://schemas.microsoft.com/office/drawing/2014/main" id="{740D44D3-ED26-7A14-7584-00BFFE2F699B}"/>
              </a:ext>
            </a:extLst>
          </p:cNvPr>
          <p:cNvSpPr txBox="1"/>
          <p:nvPr/>
        </p:nvSpPr>
        <p:spPr>
          <a:xfrm>
            <a:off x="5114815" y="6810025"/>
            <a:ext cx="1527285" cy="510396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065" marR="5080" algn="ctr">
              <a:lnSpc>
                <a:spcPts val="900"/>
              </a:lnSpc>
              <a:spcBef>
                <a:spcPts val="180"/>
              </a:spcBef>
            </a:pPr>
            <a:r>
              <a:rPr lang="en-US" sz="800" dirty="0">
                <a:solidFill>
                  <a:srgbClr val="1C3A8E"/>
                </a:solidFill>
                <a:latin typeface="Verdana"/>
                <a:cs typeface="Verdana"/>
              </a:rPr>
              <a:t>Direct empowerment of local labour and SMME’s through various contract participation</a:t>
            </a:r>
          </a:p>
          <a:p>
            <a:pPr marL="12065" marR="5080" algn="ctr">
              <a:lnSpc>
                <a:spcPts val="900"/>
              </a:lnSpc>
              <a:spcBef>
                <a:spcPts val="180"/>
              </a:spcBef>
            </a:pPr>
            <a:r>
              <a:rPr lang="en-US" sz="800" dirty="0">
                <a:solidFill>
                  <a:srgbClr val="1C3A8E"/>
                </a:solidFill>
                <a:latin typeface="Verdana"/>
                <a:cs typeface="Verdana"/>
              </a:rPr>
              <a:t>goals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07" name="object 94">
            <a:extLst>
              <a:ext uri="{FF2B5EF4-FFF2-40B4-BE49-F238E27FC236}">
                <a16:creationId xmlns:a16="http://schemas.microsoft.com/office/drawing/2014/main" id="{9C9D8E0B-1768-F244-BA1A-B9C1DBF03E98}"/>
              </a:ext>
            </a:extLst>
          </p:cNvPr>
          <p:cNvSpPr txBox="1"/>
          <p:nvPr/>
        </p:nvSpPr>
        <p:spPr>
          <a:xfrm>
            <a:off x="3975100" y="6810025"/>
            <a:ext cx="1110959" cy="741229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-635" algn="ctr">
              <a:lnSpc>
                <a:spcPts val="900"/>
              </a:lnSpc>
              <a:spcBef>
                <a:spcPts val="180"/>
              </a:spcBef>
            </a:pPr>
            <a:r>
              <a:rPr lang="en-ZA" sz="800" spc="-10" dirty="0">
                <a:solidFill>
                  <a:srgbClr val="1C3A8E"/>
                </a:solidFill>
                <a:latin typeface="Verdana"/>
                <a:cs typeface="Verdana"/>
              </a:rPr>
              <a:t>± </a:t>
            </a:r>
            <a:r>
              <a:rPr lang="en-US" sz="800" b="0" spc="-10" dirty="0">
                <a:solidFill>
                  <a:srgbClr val="000000"/>
                </a:solidFill>
              </a:rPr>
              <a:t>Approximately 1 185 and 291 Social Housing opportunities in the respective towers</a:t>
            </a:r>
            <a:r>
              <a:rPr lang="en-US" sz="800" b="0" spc="-10" dirty="0">
                <a:solidFill>
                  <a:schemeClr val="tx1"/>
                </a:solidFill>
              </a:rPr>
              <a:t> </a:t>
            </a:r>
            <a:r>
              <a:rPr lang="en-US" sz="800" b="0" spc="-10" dirty="0">
                <a:solidFill>
                  <a:srgbClr val="000000"/>
                </a:solidFill>
              </a:rPr>
              <a:t>are envisaged.</a:t>
            </a:r>
          </a:p>
          <a:p>
            <a:pPr marL="12700" marR="5080" indent="-635" algn="ctr">
              <a:lnSpc>
                <a:spcPts val="900"/>
              </a:lnSpc>
              <a:spcBef>
                <a:spcPts val="180"/>
              </a:spcBef>
            </a:pPr>
            <a:r>
              <a:rPr lang="en-ZA" sz="800" spc="-10" dirty="0">
                <a:solidFill>
                  <a:srgbClr val="1C3A8E"/>
                </a:solidFill>
                <a:latin typeface="Verdana"/>
                <a:cs typeface="Verdana"/>
              </a:rPr>
              <a:t>. 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08" name="object 97">
            <a:extLst>
              <a:ext uri="{FF2B5EF4-FFF2-40B4-BE49-F238E27FC236}">
                <a16:creationId xmlns:a16="http://schemas.microsoft.com/office/drawing/2014/main" id="{99FD2ADA-74EF-6D8E-44F5-6B3420CA4CAF}"/>
              </a:ext>
            </a:extLst>
          </p:cNvPr>
          <p:cNvSpPr txBox="1"/>
          <p:nvPr/>
        </p:nvSpPr>
        <p:spPr>
          <a:xfrm>
            <a:off x="6673189" y="6808872"/>
            <a:ext cx="1739568" cy="510396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Sustainable</a:t>
            </a:r>
            <a:r>
              <a:rPr sz="800" spc="-5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20" dirty="0">
                <a:solidFill>
                  <a:srgbClr val="1C3A8E"/>
                </a:solidFill>
                <a:latin typeface="Verdana"/>
                <a:cs typeface="Verdana"/>
              </a:rPr>
              <a:t>urban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development</a:t>
            </a:r>
            <a:r>
              <a:rPr lang="en-ZA" sz="800" spc="-10" dirty="0">
                <a:solidFill>
                  <a:srgbClr val="1C3A8E"/>
                </a:solidFill>
                <a:latin typeface="Verdana"/>
                <a:cs typeface="Verdana"/>
              </a:rPr>
              <a:t> with a 4 </a:t>
            </a:r>
            <a:r>
              <a:rPr lang="en-US" sz="800" spc="-10" dirty="0">
                <a:solidFill>
                  <a:srgbClr val="1C3A8E"/>
                </a:solidFill>
                <a:latin typeface="Verdana"/>
                <a:cs typeface="Verdana"/>
              </a:rPr>
              <a:t>Star Green Building from the GBC.</a:t>
            </a:r>
          </a:p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lang="en-US" sz="800" spc="-10" dirty="0">
                <a:solidFill>
                  <a:srgbClr val="1C3A8E"/>
                </a:solidFill>
                <a:latin typeface="Verdana"/>
                <a:cs typeface="Verdana"/>
              </a:rPr>
              <a:t>S.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09" name="object 95">
            <a:extLst>
              <a:ext uri="{FF2B5EF4-FFF2-40B4-BE49-F238E27FC236}">
                <a16:creationId xmlns:a16="http://schemas.microsoft.com/office/drawing/2014/main" id="{DCAAA8EC-776C-DE78-382F-8422018D02C0}"/>
              </a:ext>
            </a:extLst>
          </p:cNvPr>
          <p:cNvSpPr txBox="1"/>
          <p:nvPr/>
        </p:nvSpPr>
        <p:spPr>
          <a:xfrm>
            <a:off x="8412757" y="6809449"/>
            <a:ext cx="1445895" cy="49022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180"/>
              </a:spcBef>
            </a:pP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Strengthened</a:t>
            </a:r>
            <a:r>
              <a:rPr sz="800" spc="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public-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private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collaboration</a:t>
            </a:r>
            <a:r>
              <a:rPr sz="800" spc="-40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for</a:t>
            </a:r>
            <a:r>
              <a:rPr sz="800" spc="-40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long-</a:t>
            </a:r>
            <a:r>
              <a:rPr sz="800" spc="-20" dirty="0">
                <a:solidFill>
                  <a:srgbClr val="1C3A8E"/>
                </a:solidFill>
                <a:latin typeface="Verdana"/>
                <a:cs typeface="Verdana"/>
              </a:rPr>
              <a:t>term investment</a:t>
            </a:r>
            <a:r>
              <a:rPr sz="800" spc="-2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in</a:t>
            </a:r>
            <a:r>
              <a:rPr sz="800" spc="-2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infrastructure </a:t>
            </a:r>
            <a:r>
              <a:rPr sz="800" dirty="0">
                <a:solidFill>
                  <a:srgbClr val="1C3A8E"/>
                </a:solidFill>
                <a:latin typeface="Verdana"/>
                <a:cs typeface="Verdana"/>
              </a:rPr>
              <a:t>and</a:t>
            </a:r>
            <a:r>
              <a:rPr sz="800" spc="-3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housing</a:t>
            </a:r>
            <a:r>
              <a:rPr sz="800" spc="-35" dirty="0">
                <a:solidFill>
                  <a:srgbClr val="1C3A8E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1C3A8E"/>
                </a:solidFill>
                <a:latin typeface="Verdana"/>
                <a:cs typeface="Verdana"/>
              </a:rPr>
              <a:t>solutions.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10" name="object 93">
            <a:extLst>
              <a:ext uri="{FF2B5EF4-FFF2-40B4-BE49-F238E27FC236}">
                <a16:creationId xmlns:a16="http://schemas.microsoft.com/office/drawing/2014/main" id="{32FCEB74-EC29-DDEA-6B22-789E00D9E8F1}"/>
              </a:ext>
            </a:extLst>
          </p:cNvPr>
          <p:cNvSpPr txBox="1"/>
          <p:nvPr/>
        </p:nvSpPr>
        <p:spPr>
          <a:xfrm>
            <a:off x="6237292" y="6583873"/>
            <a:ext cx="170624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10" dirty="0">
                <a:solidFill>
                  <a:srgbClr val="1C3A8E"/>
                </a:solidFill>
                <a:latin typeface="Arial"/>
                <a:cs typeface="Arial"/>
              </a:rPr>
              <a:t>SOCIAL</a:t>
            </a:r>
            <a:r>
              <a:rPr sz="800" b="1" spc="9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1C3A8E"/>
                </a:solidFill>
                <a:latin typeface="Arial"/>
                <a:cs typeface="Arial"/>
              </a:rPr>
              <a:t>&amp;</a:t>
            </a:r>
            <a:r>
              <a:rPr sz="800" b="1" spc="9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800" b="1" spc="10" dirty="0">
                <a:solidFill>
                  <a:srgbClr val="1C3A8E"/>
                </a:solidFill>
                <a:latin typeface="Arial"/>
                <a:cs typeface="Arial"/>
              </a:rPr>
              <a:t>ECONOMIC</a:t>
            </a:r>
            <a:r>
              <a:rPr sz="800" b="1" spc="95" dirty="0">
                <a:solidFill>
                  <a:srgbClr val="1C3A8E"/>
                </a:solidFill>
                <a:latin typeface="Arial"/>
                <a:cs typeface="Arial"/>
              </a:rPr>
              <a:t> </a:t>
            </a:r>
            <a:r>
              <a:rPr sz="800" b="1" spc="-10" dirty="0">
                <a:solidFill>
                  <a:srgbClr val="1C3A8E"/>
                </a:solidFill>
                <a:latin typeface="Arial"/>
                <a:cs typeface="Arial"/>
              </a:rPr>
              <a:t>BENEFITS</a:t>
            </a:r>
            <a:endParaRPr sz="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d8fc198-f6cb-49d1-9a3d-2f29bf3579f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D88095404605438428202ED0AEBBEF" ma:contentTypeVersion="19" ma:contentTypeDescription="Create a new document." ma:contentTypeScope="" ma:versionID="a1e5a295dd21a75babb2102d63c17805">
  <xsd:schema xmlns:xsd="http://www.w3.org/2001/XMLSchema" xmlns:xs="http://www.w3.org/2001/XMLSchema" xmlns:p="http://schemas.microsoft.com/office/2006/metadata/properties" xmlns:ns3="fd8fc198-f6cb-49d1-9a3d-2f29bf3579f4" xmlns:ns4="7c5749cc-f54c-4ea3-9e22-e62109bd3743" targetNamespace="http://schemas.microsoft.com/office/2006/metadata/properties" ma:root="true" ma:fieldsID="95851a2e2a8b6744f11c3c44593ce1d4" ns3:_="" ns4:_="">
    <xsd:import namespace="fd8fc198-f6cb-49d1-9a3d-2f29bf3579f4"/>
    <xsd:import namespace="7c5749cc-f54c-4ea3-9e22-e62109bd37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Location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fc198-f6cb-49d1-9a3d-2f29bf3579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5749cc-f54c-4ea3-9e22-e62109bd374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EE58EE3-2B02-4EA6-B868-BC2255E6C110}">
  <ds:schemaRefs>
    <ds:schemaRef ds:uri="fd8fc198-f6cb-49d1-9a3d-2f29bf3579f4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7c5749cc-f54c-4ea3-9e22-e62109bd3743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262BC25-65EB-4D0D-8268-B91644A1E4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8fc198-f6cb-49d1-9a3d-2f29bf3579f4"/>
    <ds:schemaRef ds:uri="7c5749cc-f54c-4ea3-9e22-e62109bd37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A73D51-BD6F-43A6-98F3-91EE868C05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436</Words>
  <Application>Microsoft Office PowerPoint</Application>
  <PresentationFormat>Custom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FOUNDERS GARDEN ARTSCAPE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FOUNDERS GARDEN ARTSCAPE</dc:title>
  <dc:creator>Elizabeth Coles</dc:creator>
  <cp:lastModifiedBy>Lindelwa Mabuntane</cp:lastModifiedBy>
  <cp:revision>2</cp:revision>
  <cp:lastPrinted>2026-07-08T10:04:37Z</cp:lastPrinted>
  <dcterms:created xsi:type="dcterms:W3CDTF">2026-07-08T04:54:54Z</dcterms:created>
  <dcterms:modified xsi:type="dcterms:W3CDTF">2026-07-10T16:51:46Z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2025-09-08T00:00:00Z</vt:filetime>
  </property>
  <property fmtid="{D5CDD505-2E9C-101B-9397-08002B2CF9AE}" pid="4" name="Creator">
    <vt:lpwstr>Adobe InDesign 20.5 (Macintosh)</vt:lpwstr>
  </property>
  <property fmtid="{D5CDD505-2E9C-101B-9397-08002B2CF9AE}" pid="5" name="LastSaved">
    <vt:filetime>2026-07-08T00:00:00Z</vt:filetime>
  </property>
  <property fmtid="{D5CDD505-2E9C-101B-9397-08002B2CF9AE}" pid="6" name="Producer">
    <vt:lpwstr>Adobe PDF Library 17.0</vt:lpwstr>
  </property>
  <property fmtid="{D5CDD505-2E9C-101B-9397-08002B2CF9AE}" pid="7" name="ContentTypeId">
    <vt:lpwstr>0x010100BDD88095404605438428202ED0AEBBEF</vt:lpwstr>
  </property>
</Properties>
</file>